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7"/>
  </p:notesMasterIdLst>
  <p:sldIdLst>
    <p:sldId id="256" r:id="rId2"/>
    <p:sldId id="270" r:id="rId3"/>
    <p:sldId id="265" r:id="rId4"/>
    <p:sldId id="257" r:id="rId5"/>
    <p:sldId id="258" r:id="rId6"/>
    <p:sldId id="259" r:id="rId7"/>
    <p:sldId id="260" r:id="rId8"/>
    <p:sldId id="261" r:id="rId9"/>
    <p:sldId id="262" r:id="rId10"/>
    <p:sldId id="268" r:id="rId11"/>
    <p:sldId id="269" r:id="rId12"/>
    <p:sldId id="263" r:id="rId13"/>
    <p:sldId id="264" r:id="rId14"/>
    <p:sldId id="266"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y Ellickson" userId="6ee59f03-c9b0-414f-9783-aa028f71f5dd" providerId="ADAL" clId="{E3FD5C2D-9BDC-4AD2-BC23-66A1462CF9E0}"/>
    <pc:docChg chg="undo custSel addSld delSld modSld">
      <pc:chgData name="Holly Ellickson" userId="6ee59f03-c9b0-414f-9783-aa028f71f5dd" providerId="ADAL" clId="{E3FD5C2D-9BDC-4AD2-BC23-66A1462CF9E0}" dt="2026-01-21T21:57:45.269" v="836" actId="2696"/>
      <pc:docMkLst>
        <pc:docMk/>
      </pc:docMkLst>
      <pc:sldChg chg="modSp mod">
        <pc:chgData name="Holly Ellickson" userId="6ee59f03-c9b0-414f-9783-aa028f71f5dd" providerId="ADAL" clId="{E3FD5C2D-9BDC-4AD2-BC23-66A1462CF9E0}" dt="2026-01-21T21:52:07.099" v="677" actId="6549"/>
        <pc:sldMkLst>
          <pc:docMk/>
          <pc:sldMk cId="4176113680" sldId="262"/>
        </pc:sldMkLst>
        <pc:spChg chg="mod">
          <ac:chgData name="Holly Ellickson" userId="6ee59f03-c9b0-414f-9783-aa028f71f5dd" providerId="ADAL" clId="{E3FD5C2D-9BDC-4AD2-BC23-66A1462CF9E0}" dt="2026-01-21T21:52:07.099" v="677" actId="6549"/>
          <ac:spMkLst>
            <pc:docMk/>
            <pc:sldMk cId="4176113680" sldId="262"/>
            <ac:spMk id="3" creationId="{886FA533-239A-96FF-5568-769A5E813915}"/>
          </ac:spMkLst>
        </pc:spChg>
      </pc:sldChg>
      <pc:sldChg chg="modNotesTx">
        <pc:chgData name="Holly Ellickson" userId="6ee59f03-c9b0-414f-9783-aa028f71f5dd" providerId="ADAL" clId="{E3FD5C2D-9BDC-4AD2-BC23-66A1462CF9E0}" dt="2026-01-20T20:52:05.335" v="625" actId="20577"/>
        <pc:sldMkLst>
          <pc:docMk/>
          <pc:sldMk cId="2286366915" sldId="265"/>
        </pc:sldMkLst>
      </pc:sldChg>
      <pc:sldChg chg="modSp mod">
        <pc:chgData name="Holly Ellickson" userId="6ee59f03-c9b0-414f-9783-aa028f71f5dd" providerId="ADAL" clId="{E3FD5C2D-9BDC-4AD2-BC23-66A1462CF9E0}" dt="2026-01-21T21:51:49.248" v="676" actId="20577"/>
        <pc:sldMkLst>
          <pc:docMk/>
          <pc:sldMk cId="2732544543" sldId="266"/>
        </pc:sldMkLst>
        <pc:spChg chg="mod">
          <ac:chgData name="Holly Ellickson" userId="6ee59f03-c9b0-414f-9783-aa028f71f5dd" providerId="ADAL" clId="{E3FD5C2D-9BDC-4AD2-BC23-66A1462CF9E0}" dt="2026-01-21T21:51:49.248" v="676" actId="20577"/>
          <ac:spMkLst>
            <pc:docMk/>
            <pc:sldMk cId="2732544543" sldId="266"/>
            <ac:spMk id="2" creationId="{0D34A6BD-BD5B-8E2E-67BE-F0EAE2FAC0A4}"/>
          </ac:spMkLst>
        </pc:spChg>
        <pc:spChg chg="mod">
          <ac:chgData name="Holly Ellickson" userId="6ee59f03-c9b0-414f-9783-aa028f71f5dd" providerId="ADAL" clId="{E3FD5C2D-9BDC-4AD2-BC23-66A1462CF9E0}" dt="2026-01-21T21:49:55.735" v="657" actId="5793"/>
          <ac:spMkLst>
            <pc:docMk/>
            <pc:sldMk cId="2732544543" sldId="266"/>
            <ac:spMk id="3" creationId="{D527C0CA-3062-0C50-C49A-DEDFA0D0209E}"/>
          </ac:spMkLst>
        </pc:spChg>
      </pc:sldChg>
      <pc:sldChg chg="addSp delSp modSp del mod chgLayout">
        <pc:chgData name="Holly Ellickson" userId="6ee59f03-c9b0-414f-9783-aa028f71f5dd" providerId="ADAL" clId="{E3FD5C2D-9BDC-4AD2-BC23-66A1462CF9E0}" dt="2026-01-21T21:57:45.269" v="836" actId="2696"/>
        <pc:sldMkLst>
          <pc:docMk/>
          <pc:sldMk cId="2745612487" sldId="267"/>
        </pc:sldMkLst>
        <pc:spChg chg="del mod">
          <ac:chgData name="Holly Ellickson" userId="6ee59f03-c9b0-414f-9783-aa028f71f5dd" providerId="ADAL" clId="{E3FD5C2D-9BDC-4AD2-BC23-66A1462CF9E0}" dt="2026-01-21T21:56:46.711" v="835" actId="6264"/>
          <ac:spMkLst>
            <pc:docMk/>
            <pc:sldMk cId="2745612487" sldId="267"/>
            <ac:spMk id="2" creationId="{3AA282CE-B955-231A-7F16-7D9F3B8AECEE}"/>
          </ac:spMkLst>
        </pc:spChg>
        <pc:spChg chg="del mod">
          <ac:chgData name="Holly Ellickson" userId="6ee59f03-c9b0-414f-9783-aa028f71f5dd" providerId="ADAL" clId="{E3FD5C2D-9BDC-4AD2-BC23-66A1462CF9E0}" dt="2026-01-20T20:59:20.708" v="627"/>
          <ac:spMkLst>
            <pc:docMk/>
            <pc:sldMk cId="2745612487" sldId="267"/>
            <ac:spMk id="3" creationId="{418A4C57-B63C-1BDE-5C00-56F3619086BF}"/>
          </ac:spMkLst>
        </pc:spChg>
        <pc:spChg chg="add mod">
          <ac:chgData name="Holly Ellickson" userId="6ee59f03-c9b0-414f-9783-aa028f71f5dd" providerId="ADAL" clId="{E3FD5C2D-9BDC-4AD2-BC23-66A1462CF9E0}" dt="2026-01-20T20:59:49.180" v="631" actId="14100"/>
          <ac:spMkLst>
            <pc:docMk/>
            <pc:sldMk cId="2745612487" sldId="267"/>
            <ac:spMk id="5" creationId="{E45A78B4-87E2-C075-B127-80B33198D4CF}"/>
          </ac:spMkLst>
        </pc:spChg>
        <pc:spChg chg="add del mod">
          <ac:chgData name="Holly Ellickson" userId="6ee59f03-c9b0-414f-9783-aa028f71f5dd" providerId="ADAL" clId="{E3FD5C2D-9BDC-4AD2-BC23-66A1462CF9E0}" dt="2026-01-21T21:56:46.711" v="835" actId="6264"/>
          <ac:spMkLst>
            <pc:docMk/>
            <pc:sldMk cId="2745612487" sldId="267"/>
            <ac:spMk id="6" creationId="{F5192333-6BC4-36C6-AFD4-C48DBBF9A96B}"/>
          </ac:spMkLst>
        </pc:spChg>
        <pc:spChg chg="add mod ord">
          <ac:chgData name="Holly Ellickson" userId="6ee59f03-c9b0-414f-9783-aa028f71f5dd" providerId="ADAL" clId="{E3FD5C2D-9BDC-4AD2-BC23-66A1462CF9E0}" dt="2026-01-21T21:56:46.711" v="835" actId="6264"/>
          <ac:spMkLst>
            <pc:docMk/>
            <pc:sldMk cId="2745612487" sldId="267"/>
            <ac:spMk id="7" creationId="{87D26E8F-E014-759E-6039-4F9A213D2D56}"/>
          </ac:spMkLst>
        </pc:spChg>
        <pc:spChg chg="add mod ord">
          <ac:chgData name="Holly Ellickson" userId="6ee59f03-c9b0-414f-9783-aa028f71f5dd" providerId="ADAL" clId="{E3FD5C2D-9BDC-4AD2-BC23-66A1462CF9E0}" dt="2026-01-21T21:56:46.711" v="835" actId="6264"/>
          <ac:spMkLst>
            <pc:docMk/>
            <pc:sldMk cId="2745612487" sldId="267"/>
            <ac:spMk id="8" creationId="{F5067250-7C2C-538D-EDE4-F3DBEDF2122E}"/>
          </ac:spMkLst>
        </pc:spChg>
        <pc:graphicFrameChg chg="add del mod">
          <ac:chgData name="Holly Ellickson" userId="6ee59f03-c9b0-414f-9783-aa028f71f5dd" providerId="ADAL" clId="{E3FD5C2D-9BDC-4AD2-BC23-66A1462CF9E0}" dt="2026-01-21T21:50:18.618" v="658" actId="478"/>
          <ac:graphicFrameMkLst>
            <pc:docMk/>
            <pc:sldMk cId="2745612487" sldId="267"/>
            <ac:graphicFrameMk id="4" creationId="{8E1EEF1F-6FC4-737C-80EB-B869B148978A}"/>
          </ac:graphicFrameMkLst>
        </pc:graphicFrameChg>
      </pc:sldChg>
      <pc:sldChg chg="addSp delSp modSp new mod">
        <pc:chgData name="Holly Ellickson" userId="6ee59f03-c9b0-414f-9783-aa028f71f5dd" providerId="ADAL" clId="{E3FD5C2D-9BDC-4AD2-BC23-66A1462CF9E0}" dt="2026-01-21T21:51:34.394" v="660" actId="255"/>
        <pc:sldMkLst>
          <pc:docMk/>
          <pc:sldMk cId="3255724899" sldId="269"/>
        </pc:sldMkLst>
        <pc:spChg chg="mod">
          <ac:chgData name="Holly Ellickson" userId="6ee59f03-c9b0-414f-9783-aa028f71f5dd" providerId="ADAL" clId="{E3FD5C2D-9BDC-4AD2-BC23-66A1462CF9E0}" dt="2026-01-08T01:25:12.139" v="14" actId="20577"/>
          <ac:spMkLst>
            <pc:docMk/>
            <pc:sldMk cId="3255724899" sldId="269"/>
            <ac:spMk id="2" creationId="{106AE023-52E5-61C3-B475-D79426952EE6}"/>
          </ac:spMkLst>
        </pc:spChg>
        <pc:spChg chg="mod">
          <ac:chgData name="Holly Ellickson" userId="6ee59f03-c9b0-414f-9783-aa028f71f5dd" providerId="ADAL" clId="{E3FD5C2D-9BDC-4AD2-BC23-66A1462CF9E0}" dt="2026-01-08T01:31:47.023" v="74" actId="14100"/>
          <ac:spMkLst>
            <pc:docMk/>
            <pc:sldMk cId="3255724899" sldId="269"/>
            <ac:spMk id="3" creationId="{11CCA682-F231-0108-44B6-2DA844CE0D5E}"/>
          </ac:spMkLst>
        </pc:spChg>
        <pc:spChg chg="add mod">
          <ac:chgData name="Holly Ellickson" userId="6ee59f03-c9b0-414f-9783-aa028f71f5dd" providerId="ADAL" clId="{E3FD5C2D-9BDC-4AD2-BC23-66A1462CF9E0}" dt="2026-01-08T01:33:04.163" v="78"/>
          <ac:spMkLst>
            <pc:docMk/>
            <pc:sldMk cId="3255724899" sldId="269"/>
            <ac:spMk id="4" creationId="{2D56865E-24E0-E8F1-E3CC-33938F26BFD3}"/>
          </ac:spMkLst>
        </pc:spChg>
        <pc:spChg chg="add mod">
          <ac:chgData name="Holly Ellickson" userId="6ee59f03-c9b0-414f-9783-aa028f71f5dd" providerId="ADAL" clId="{E3FD5C2D-9BDC-4AD2-BC23-66A1462CF9E0}" dt="2026-01-21T21:51:34.394" v="660" actId="255"/>
          <ac:spMkLst>
            <pc:docMk/>
            <pc:sldMk cId="3255724899" sldId="269"/>
            <ac:spMk id="5" creationId="{EB7DE970-8DD0-6FA2-1EFD-535FDA10EE34}"/>
          </ac:spMkLst>
        </pc:spChg>
      </pc:sldChg>
      <pc:sldChg chg="modSp new mod">
        <pc:chgData name="Holly Ellickson" userId="6ee59f03-c9b0-414f-9783-aa028f71f5dd" providerId="ADAL" clId="{E3FD5C2D-9BDC-4AD2-BC23-66A1462CF9E0}" dt="2026-01-21T21:55:38.589" v="833" actId="20577"/>
        <pc:sldMkLst>
          <pc:docMk/>
          <pc:sldMk cId="2518003484" sldId="270"/>
        </pc:sldMkLst>
        <pc:spChg chg="mod">
          <ac:chgData name="Holly Ellickson" userId="6ee59f03-c9b0-414f-9783-aa028f71f5dd" providerId="ADAL" clId="{E3FD5C2D-9BDC-4AD2-BC23-66A1462CF9E0}" dt="2026-01-20T20:38:02.402" v="101" actId="20577"/>
          <ac:spMkLst>
            <pc:docMk/>
            <pc:sldMk cId="2518003484" sldId="270"/>
            <ac:spMk id="2" creationId="{289CD794-BA87-6D12-6F57-19E2A4204DF8}"/>
          </ac:spMkLst>
        </pc:spChg>
        <pc:spChg chg="mod">
          <ac:chgData name="Holly Ellickson" userId="6ee59f03-c9b0-414f-9783-aa028f71f5dd" providerId="ADAL" clId="{E3FD5C2D-9BDC-4AD2-BC23-66A1462CF9E0}" dt="2026-01-21T21:55:38.589" v="833" actId="20577"/>
          <ac:spMkLst>
            <pc:docMk/>
            <pc:sldMk cId="2518003484" sldId="270"/>
            <ac:spMk id="3" creationId="{04224C89-1A91-39FB-E7E5-CEB28D8CF5B3}"/>
          </ac:spMkLst>
        </pc:spChg>
      </pc:sldChg>
      <pc:sldChg chg="modSp new mod">
        <pc:chgData name="Holly Ellickson" userId="6ee59f03-c9b0-414f-9783-aa028f71f5dd" providerId="ADAL" clId="{E3FD5C2D-9BDC-4AD2-BC23-66A1462CF9E0}" dt="2026-01-21T21:55:11.699" v="823" actId="20577"/>
        <pc:sldMkLst>
          <pc:docMk/>
          <pc:sldMk cId="2855188926" sldId="271"/>
        </pc:sldMkLst>
        <pc:spChg chg="mod">
          <ac:chgData name="Holly Ellickson" userId="6ee59f03-c9b0-414f-9783-aa028f71f5dd" providerId="ADAL" clId="{E3FD5C2D-9BDC-4AD2-BC23-66A1462CF9E0}" dt="2026-01-21T21:52:49.403" v="705" actId="20577"/>
          <ac:spMkLst>
            <pc:docMk/>
            <pc:sldMk cId="2855188926" sldId="271"/>
            <ac:spMk id="2" creationId="{F3B72E74-0097-0FD1-535C-78C188B719DC}"/>
          </ac:spMkLst>
        </pc:spChg>
        <pc:spChg chg="mod">
          <ac:chgData name="Holly Ellickson" userId="6ee59f03-c9b0-414f-9783-aa028f71f5dd" providerId="ADAL" clId="{E3FD5C2D-9BDC-4AD2-BC23-66A1462CF9E0}" dt="2026-01-21T21:55:11.699" v="823" actId="20577"/>
          <ac:spMkLst>
            <pc:docMk/>
            <pc:sldMk cId="2855188926" sldId="271"/>
            <ac:spMk id="3" creationId="{D2EB0BE4-0858-9C67-FFE0-DABDAA00F58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B6CF1-0925-42B4-A217-88AED0D0361B}" type="datetimeFigureOut">
              <a:rPr lang="en-US" smtClean="0"/>
              <a:t>1/21/2026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6F4023-2FDF-4B48-906F-15B97A8DD4B9}" type="slidenum">
              <a:rPr lang="en-US" smtClean="0"/>
              <a:t>‹#›</a:t>
            </a:fld>
            <a:endParaRPr lang="en-US"/>
          </a:p>
        </p:txBody>
      </p:sp>
    </p:spTree>
    <p:extLst>
      <p:ext uri="{BB962C8B-B14F-4D97-AF65-F5344CB8AC3E}">
        <p14:creationId xmlns:p14="http://schemas.microsoft.com/office/powerpoint/2010/main" val="440430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Village had 58.09% of the calls, Town of Cross Plains had 15.99% of the calls, Town of Berry had 5.88% of the calls and Springfield had 4.41% of the calls.  Please notice that we had many calls in other places.</a:t>
            </a:r>
          </a:p>
        </p:txBody>
      </p:sp>
      <p:sp>
        <p:nvSpPr>
          <p:cNvPr id="4" name="Slide Number Placeholder 3"/>
          <p:cNvSpPr>
            <a:spLocks noGrp="1"/>
          </p:cNvSpPr>
          <p:nvPr>
            <p:ph type="sldNum" sz="quarter" idx="5"/>
          </p:nvPr>
        </p:nvSpPr>
        <p:spPr/>
        <p:txBody>
          <a:bodyPr/>
          <a:lstStyle/>
          <a:p>
            <a:fld id="{DA6F4023-2FDF-4B48-906F-15B97A8DD4B9}" type="slidenum">
              <a:rPr lang="en-US" smtClean="0"/>
              <a:t>3</a:t>
            </a:fld>
            <a:endParaRPr lang="en-US"/>
          </a:p>
        </p:txBody>
      </p:sp>
    </p:spTree>
    <p:extLst>
      <p:ext uri="{BB962C8B-B14F-4D97-AF65-F5344CB8AC3E}">
        <p14:creationId xmlns:p14="http://schemas.microsoft.com/office/powerpoint/2010/main" val="3285571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1/21/2026</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15342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1/21/2026</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7512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1/21/2026</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02532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1/21/2026</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957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1/21/2026</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27388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1/21/2026</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06612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1/21/2026</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05160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1/21/2026</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9170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1/21/2026</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14005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1/21/2026</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45850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1/21/2026</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97631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1/21/2026</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778120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Neon 3D circle art">
            <a:extLst>
              <a:ext uri="{FF2B5EF4-FFF2-40B4-BE49-F238E27FC236}">
                <a16:creationId xmlns:a16="http://schemas.microsoft.com/office/drawing/2014/main" id="{950D4AAD-455E-7180-12B0-9F073F630420}"/>
              </a:ext>
            </a:extLst>
          </p:cNvPr>
          <p:cNvPicPr>
            <a:picLocks noChangeAspect="1"/>
          </p:cNvPicPr>
          <p:nvPr/>
        </p:nvPicPr>
        <p:blipFill>
          <a:blip r:embed="rId2"/>
          <a:srcRect t="21329"/>
          <a:stretch>
            <a:fillRect/>
          </a:stretch>
        </p:blipFill>
        <p:spPr>
          <a:xfrm>
            <a:off x="20" y="10"/>
            <a:ext cx="12191979" cy="6857990"/>
          </a:xfrm>
          <a:prstGeom prst="rect">
            <a:avLst/>
          </a:prstGeom>
        </p:spPr>
      </p:pic>
      <p:sp>
        <p:nvSpPr>
          <p:cNvPr id="13" name="Rectangle 12">
            <a:extLst>
              <a:ext uri="{FF2B5EF4-FFF2-40B4-BE49-F238E27FC236}">
                <a16:creationId xmlns:a16="http://schemas.microsoft.com/office/drawing/2014/main" id="{EFBAAD93-7DE6-47D1-3609-446AE138A2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6ECC7B07-5D58-FC98-9A0E-44ED3F30EC11}"/>
              </a:ext>
            </a:extLst>
          </p:cNvPr>
          <p:cNvSpPr>
            <a:spLocks noGrp="1"/>
          </p:cNvSpPr>
          <p:nvPr>
            <p:ph type="ctrTitle"/>
          </p:nvPr>
        </p:nvSpPr>
        <p:spPr>
          <a:xfrm>
            <a:off x="7145736" y="908651"/>
            <a:ext cx="4754880" cy="4171779"/>
          </a:xfrm>
        </p:spPr>
        <p:txBody>
          <a:bodyPr anchor="t">
            <a:normAutofit/>
          </a:bodyPr>
          <a:lstStyle/>
          <a:p>
            <a:r>
              <a:rPr lang="en-US" sz="6000" dirty="0"/>
              <a:t>CPEMS</a:t>
            </a:r>
            <a:br>
              <a:rPr lang="en-US" sz="6000" dirty="0"/>
            </a:br>
            <a:r>
              <a:rPr lang="en-US" sz="6000" dirty="0"/>
              <a:t>2025 and 2026</a:t>
            </a:r>
          </a:p>
        </p:txBody>
      </p:sp>
      <p:sp>
        <p:nvSpPr>
          <p:cNvPr id="3" name="Subtitle 2">
            <a:extLst>
              <a:ext uri="{FF2B5EF4-FFF2-40B4-BE49-F238E27FC236}">
                <a16:creationId xmlns:a16="http://schemas.microsoft.com/office/drawing/2014/main" id="{48F99B61-3A89-D92E-9FBC-4EE38AABCE28}"/>
              </a:ext>
            </a:extLst>
          </p:cNvPr>
          <p:cNvSpPr>
            <a:spLocks noGrp="1"/>
          </p:cNvSpPr>
          <p:nvPr>
            <p:ph type="subTitle" idx="1"/>
          </p:nvPr>
        </p:nvSpPr>
        <p:spPr>
          <a:xfrm>
            <a:off x="7145736" y="5216955"/>
            <a:ext cx="4754880" cy="1003638"/>
          </a:xfrm>
        </p:spPr>
        <p:txBody>
          <a:bodyPr anchor="b">
            <a:normAutofit/>
          </a:bodyPr>
          <a:lstStyle/>
          <a:p>
            <a:endParaRPr lang="en-US" sz="2200"/>
          </a:p>
        </p:txBody>
      </p:sp>
      <p:cxnSp>
        <p:nvCxnSpPr>
          <p:cNvPr id="15" name="Straight Connector 14">
            <a:extLst>
              <a:ext uri="{FF2B5EF4-FFF2-40B4-BE49-F238E27FC236}">
                <a16:creationId xmlns:a16="http://schemas.microsoft.com/office/drawing/2014/main" id="{90236859-7780-1451-40B8-74A77E2715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62326" y="727509"/>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240675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EF6D2-6019-9AB5-9867-E881F6A92B72}"/>
              </a:ext>
            </a:extLst>
          </p:cNvPr>
          <p:cNvSpPr>
            <a:spLocks noGrp="1"/>
          </p:cNvSpPr>
          <p:nvPr>
            <p:ph type="title"/>
          </p:nvPr>
        </p:nvSpPr>
        <p:spPr/>
        <p:txBody>
          <a:bodyPr/>
          <a:lstStyle/>
          <a:p>
            <a:r>
              <a:rPr lang="en-US" dirty="0"/>
              <a:t>Wisconsin EMS Association (WEMSA)</a:t>
            </a:r>
          </a:p>
        </p:txBody>
      </p:sp>
      <p:sp>
        <p:nvSpPr>
          <p:cNvPr id="3" name="Content Placeholder 2">
            <a:extLst>
              <a:ext uri="{FF2B5EF4-FFF2-40B4-BE49-F238E27FC236}">
                <a16:creationId xmlns:a16="http://schemas.microsoft.com/office/drawing/2014/main" id="{0FDC4C9D-74F2-F4BE-DFFA-3AED3A4AF788}"/>
              </a:ext>
            </a:extLst>
          </p:cNvPr>
          <p:cNvSpPr>
            <a:spLocks noGrp="1"/>
          </p:cNvSpPr>
          <p:nvPr>
            <p:ph idx="1"/>
          </p:nvPr>
        </p:nvSpPr>
        <p:spPr>
          <a:xfrm>
            <a:off x="700635" y="1527048"/>
            <a:ext cx="10691265" cy="4626864"/>
          </a:xfrm>
        </p:spPr>
        <p:txBody>
          <a:bodyPr>
            <a:normAutofit/>
          </a:bodyPr>
          <a:lstStyle/>
          <a:p>
            <a:r>
              <a:rPr lang="en-US" dirty="0"/>
              <a:t>Cross Plains EMS won the 2025 excellence in service.</a:t>
            </a:r>
          </a:p>
          <a:p>
            <a:endParaRPr lang="en-US" dirty="0"/>
          </a:p>
          <a:p>
            <a:r>
              <a:rPr lang="en-US" dirty="0"/>
              <a:t>Holly, Brian, Kelly and CJ will be attending the Banquet and Awards Ceramony to receive the award.  Ceramony is February 6, 2026 in Green Bay. </a:t>
            </a:r>
          </a:p>
          <a:p>
            <a:endParaRPr lang="en-US" dirty="0"/>
          </a:p>
          <a:p>
            <a:r>
              <a:rPr lang="en-US" dirty="0"/>
              <a:t>Holly will be attending Leadership Conference through WEMSA in February 2026.</a:t>
            </a:r>
          </a:p>
          <a:p>
            <a:r>
              <a:rPr lang="en-US" dirty="0"/>
              <a:t>Multiple members will be attending education courses through WEMSA conference.</a:t>
            </a:r>
          </a:p>
          <a:p>
            <a:endParaRPr lang="en-US" dirty="0"/>
          </a:p>
        </p:txBody>
      </p:sp>
    </p:spTree>
    <p:extLst>
      <p:ext uri="{BB962C8B-B14F-4D97-AF65-F5344CB8AC3E}">
        <p14:creationId xmlns:p14="http://schemas.microsoft.com/office/powerpoint/2010/main" val="2059475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AE023-52E5-61C3-B475-D79426952EE6}"/>
              </a:ext>
            </a:extLst>
          </p:cNvPr>
          <p:cNvSpPr>
            <a:spLocks noGrp="1"/>
          </p:cNvSpPr>
          <p:nvPr>
            <p:ph type="title"/>
          </p:nvPr>
        </p:nvSpPr>
        <p:spPr/>
        <p:txBody>
          <a:bodyPr/>
          <a:lstStyle/>
          <a:p>
            <a:r>
              <a:rPr lang="en-US" dirty="0"/>
              <a:t>Goals for 2026</a:t>
            </a:r>
          </a:p>
        </p:txBody>
      </p:sp>
      <p:sp>
        <p:nvSpPr>
          <p:cNvPr id="3" name="Content Placeholder 2">
            <a:extLst>
              <a:ext uri="{FF2B5EF4-FFF2-40B4-BE49-F238E27FC236}">
                <a16:creationId xmlns:a16="http://schemas.microsoft.com/office/drawing/2014/main" id="{11CCA682-F231-0108-44B6-2DA844CE0D5E}"/>
              </a:ext>
            </a:extLst>
          </p:cNvPr>
          <p:cNvSpPr>
            <a:spLocks noGrp="1"/>
          </p:cNvSpPr>
          <p:nvPr>
            <p:ph idx="1"/>
          </p:nvPr>
        </p:nvSpPr>
        <p:spPr>
          <a:xfrm>
            <a:off x="700635" y="1609344"/>
            <a:ext cx="2792373" cy="4453128"/>
          </a:xfrm>
        </p:spPr>
        <p:txBody>
          <a:bodyPr>
            <a:normAutofit/>
          </a:bodyPr>
          <a:lstStyle/>
          <a:p>
            <a:r>
              <a:rPr lang="en-US" sz="1000" b="1" dirty="0"/>
              <a:t>1Q2026		</a:t>
            </a:r>
            <a:endParaRPr lang="en-US" sz="1000" dirty="0"/>
          </a:p>
          <a:p>
            <a:pPr fontAlgn="base"/>
            <a:r>
              <a:rPr lang="en-US" sz="1000" dirty="0"/>
              <a:t>Level Set Expectations</a:t>
            </a:r>
          </a:p>
          <a:p>
            <a:pPr fontAlgn="base"/>
            <a:r>
              <a:rPr lang="en-US" sz="1000" dirty="0"/>
              <a:t>Solidify Check-In Process</a:t>
            </a:r>
          </a:p>
          <a:p>
            <a:pPr fontAlgn="base"/>
            <a:r>
              <a:rPr lang="en-US" sz="1000" dirty="0"/>
              <a:t>Stop The Bleed outreach</a:t>
            </a:r>
          </a:p>
          <a:p>
            <a:pPr fontAlgn="base"/>
            <a:r>
              <a:rPr lang="en-US" sz="1000" dirty="0"/>
              <a:t>Solidify Inventory Management</a:t>
            </a:r>
          </a:p>
          <a:p>
            <a:pPr fontAlgn="base"/>
            <a:r>
              <a:rPr lang="en-US" sz="1000" dirty="0"/>
              <a:t>Rig Maintenance </a:t>
            </a:r>
          </a:p>
          <a:p>
            <a:pPr fontAlgn="base"/>
            <a:r>
              <a:rPr lang="en-US" sz="1000" dirty="0"/>
              <a:t>Safety/Exposure Plan Updates</a:t>
            </a:r>
          </a:p>
          <a:p>
            <a:r>
              <a:rPr lang="en-US" sz="1300" b="1" dirty="0"/>
              <a:t>2Q2026</a:t>
            </a:r>
            <a:endParaRPr lang="en-US" sz="1300" dirty="0"/>
          </a:p>
          <a:p>
            <a:pPr fontAlgn="base"/>
            <a:r>
              <a:rPr lang="en-US" sz="1300" dirty="0"/>
              <a:t>Intermix Training Groups/Teams</a:t>
            </a:r>
          </a:p>
          <a:p>
            <a:pPr fontAlgn="base"/>
            <a:r>
              <a:rPr lang="en-US" sz="1300" dirty="0"/>
              <a:t>Monthly Skills Check-Off Process</a:t>
            </a:r>
          </a:p>
          <a:p>
            <a:pPr fontAlgn="base"/>
            <a:r>
              <a:rPr lang="en-US" sz="1300" dirty="0"/>
              <a:t>Documented </a:t>
            </a:r>
            <a:r>
              <a:rPr lang="en-US" sz="1300" dirty="0" err="1"/>
              <a:t>Taskbooks</a:t>
            </a:r>
            <a:endParaRPr lang="en-US" sz="1300" dirty="0"/>
          </a:p>
          <a:p>
            <a:pPr fontAlgn="base"/>
            <a:r>
              <a:rPr lang="en-US" sz="1300" dirty="0"/>
              <a:t>Advanced class outreach</a:t>
            </a:r>
          </a:p>
          <a:p>
            <a:pPr fontAlgn="base"/>
            <a:r>
              <a:rPr lang="en-US" sz="1300" dirty="0"/>
              <a:t>R32 Plan Implementation</a:t>
            </a:r>
          </a:p>
          <a:p>
            <a:pPr fontAlgn="base"/>
            <a:endParaRPr lang="en-US" sz="1000" dirty="0"/>
          </a:p>
          <a:p>
            <a:pPr marL="0" indent="0">
              <a:buNone/>
            </a:pPr>
            <a:endParaRPr lang="en-US" dirty="0"/>
          </a:p>
        </p:txBody>
      </p:sp>
      <p:sp>
        <p:nvSpPr>
          <p:cNvPr id="4" name="TextBox 3">
            <a:extLst>
              <a:ext uri="{FF2B5EF4-FFF2-40B4-BE49-F238E27FC236}">
                <a16:creationId xmlns:a16="http://schemas.microsoft.com/office/drawing/2014/main" id="{2D56865E-24E0-E8F1-E3CC-33938F26BFD3}"/>
              </a:ext>
            </a:extLst>
          </p:cNvPr>
          <p:cNvSpPr txBox="1"/>
          <p:nvPr/>
        </p:nvSpPr>
        <p:spPr>
          <a:xfrm>
            <a:off x="5897880" y="1024128"/>
            <a:ext cx="4956048" cy="1477328"/>
          </a:xfrm>
          <a:prstGeom prst="rect">
            <a:avLst/>
          </a:prstGeom>
          <a:noFill/>
        </p:spPr>
        <p:txBody>
          <a:bodyPr wrap="square" rtlCol="0">
            <a:spAutoFit/>
          </a:bodyPr>
          <a:lstStyle/>
          <a:p>
            <a:r>
              <a:rPr lang="en-US" b="1"/>
              <a:t>3Q2026</a:t>
            </a:r>
            <a:endParaRPr lang="en-US"/>
          </a:p>
          <a:p>
            <a:pPr fontAlgn="base"/>
            <a:r>
              <a:rPr lang="en-US"/>
              <a:t>Recruitment Plan</a:t>
            </a:r>
          </a:p>
          <a:p>
            <a:pPr fontAlgn="base"/>
            <a:r>
              <a:rPr lang="en-US"/>
              <a:t>Improved CPR program</a:t>
            </a:r>
          </a:p>
          <a:p>
            <a:pPr fontAlgn="base"/>
            <a:r>
              <a:rPr lang="en-US"/>
              <a:t>SOP Updates</a:t>
            </a:r>
          </a:p>
          <a:p>
            <a:pPr fontAlgn="base"/>
            <a:r>
              <a:rPr lang="en-US"/>
              <a:t>Community AEMT Program</a:t>
            </a:r>
          </a:p>
        </p:txBody>
      </p:sp>
      <p:sp>
        <p:nvSpPr>
          <p:cNvPr id="5" name="TextBox 4">
            <a:extLst>
              <a:ext uri="{FF2B5EF4-FFF2-40B4-BE49-F238E27FC236}">
                <a16:creationId xmlns:a16="http://schemas.microsoft.com/office/drawing/2014/main" id="{EB7DE970-8DD0-6FA2-1EFD-535FDA10EE34}"/>
              </a:ext>
            </a:extLst>
          </p:cNvPr>
          <p:cNvSpPr txBox="1"/>
          <p:nvPr/>
        </p:nvSpPr>
        <p:spPr>
          <a:xfrm>
            <a:off x="5637276" y="2971800"/>
            <a:ext cx="5106924" cy="2308324"/>
          </a:xfrm>
          <a:prstGeom prst="rect">
            <a:avLst/>
          </a:prstGeom>
          <a:noFill/>
        </p:spPr>
        <p:txBody>
          <a:bodyPr wrap="square" rtlCol="0">
            <a:spAutoFit/>
          </a:bodyPr>
          <a:lstStyle/>
          <a:p>
            <a:r>
              <a:rPr lang="en-US" b="1" dirty="0"/>
              <a:t>4Q2026</a:t>
            </a:r>
            <a:endParaRPr lang="en-US" dirty="0"/>
          </a:p>
          <a:p>
            <a:pPr fontAlgn="base"/>
            <a:r>
              <a:rPr lang="en-US" dirty="0"/>
              <a:t>Leadership Development Plan (Full Time)</a:t>
            </a:r>
          </a:p>
          <a:p>
            <a:pPr fontAlgn="base"/>
            <a:r>
              <a:rPr lang="en-US" dirty="0"/>
              <a:t>Member Development Track (Part Time &amp; Volunteers)</a:t>
            </a:r>
          </a:p>
          <a:p>
            <a:pPr fontAlgn="base"/>
            <a:r>
              <a:rPr lang="en-US" sz="3600" b="1" dirty="0"/>
              <a:t>Territory exploration/expansion</a:t>
            </a:r>
          </a:p>
        </p:txBody>
      </p:sp>
    </p:spTree>
    <p:extLst>
      <p:ext uri="{BB962C8B-B14F-4D97-AF65-F5344CB8AC3E}">
        <p14:creationId xmlns:p14="http://schemas.microsoft.com/office/powerpoint/2010/main" val="3255724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64F81-739A-49E3-A87D-C61D04B07E1A}"/>
              </a:ext>
            </a:extLst>
          </p:cNvPr>
          <p:cNvSpPr>
            <a:spLocks noGrp="1"/>
          </p:cNvSpPr>
          <p:nvPr>
            <p:ph type="title"/>
          </p:nvPr>
        </p:nvSpPr>
        <p:spPr/>
        <p:txBody>
          <a:bodyPr/>
          <a:lstStyle/>
          <a:p>
            <a:r>
              <a:rPr lang="en-US" dirty="0"/>
              <a:t>Community AEMT Program</a:t>
            </a:r>
          </a:p>
        </p:txBody>
      </p:sp>
      <p:sp>
        <p:nvSpPr>
          <p:cNvPr id="3" name="Content Placeholder 2">
            <a:extLst>
              <a:ext uri="{FF2B5EF4-FFF2-40B4-BE49-F238E27FC236}">
                <a16:creationId xmlns:a16="http://schemas.microsoft.com/office/drawing/2014/main" id="{2463F8D4-4A2D-7AB4-A56A-D901BAA7FAA5}"/>
              </a:ext>
            </a:extLst>
          </p:cNvPr>
          <p:cNvSpPr>
            <a:spLocks noGrp="1"/>
          </p:cNvSpPr>
          <p:nvPr>
            <p:ph idx="1"/>
          </p:nvPr>
        </p:nvSpPr>
        <p:spPr/>
        <p:txBody>
          <a:bodyPr/>
          <a:lstStyle/>
          <a:p>
            <a:r>
              <a:rPr lang="en-US" dirty="0"/>
              <a:t>Holly and Brian should finish class in April of 2026, and then will take an exam for National Certification.</a:t>
            </a:r>
          </a:p>
          <a:p>
            <a:r>
              <a:rPr lang="en-US" dirty="0"/>
              <a:t>Dr. Pearce, our medical director, is currently looking at protocols and services we could offer.  Once this is finalized it will be brought to this board for approval.</a:t>
            </a:r>
          </a:p>
          <a:p>
            <a:r>
              <a:rPr lang="en-US" dirty="0"/>
              <a:t>Once approved we will be meeting with CPPD to see how we can work together for community members having a mental health crisis.  We will also be meeting with the Senior Center.</a:t>
            </a:r>
          </a:p>
          <a:p>
            <a:endParaRPr lang="en-US" dirty="0"/>
          </a:p>
        </p:txBody>
      </p:sp>
    </p:spTree>
    <p:extLst>
      <p:ext uri="{BB962C8B-B14F-4D97-AF65-F5344CB8AC3E}">
        <p14:creationId xmlns:p14="http://schemas.microsoft.com/office/powerpoint/2010/main" val="2907880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02B91-CF95-F32A-DA9D-4139DB8555E8}"/>
              </a:ext>
            </a:extLst>
          </p:cNvPr>
          <p:cNvSpPr>
            <a:spLocks noGrp="1"/>
          </p:cNvSpPr>
          <p:nvPr>
            <p:ph type="title"/>
          </p:nvPr>
        </p:nvSpPr>
        <p:spPr/>
        <p:txBody>
          <a:bodyPr/>
          <a:lstStyle/>
          <a:p>
            <a:r>
              <a:rPr lang="en-US" dirty="0"/>
              <a:t>2026 Delegation's</a:t>
            </a:r>
          </a:p>
        </p:txBody>
      </p:sp>
      <p:sp>
        <p:nvSpPr>
          <p:cNvPr id="3" name="Content Placeholder 2">
            <a:extLst>
              <a:ext uri="{FF2B5EF4-FFF2-40B4-BE49-F238E27FC236}">
                <a16:creationId xmlns:a16="http://schemas.microsoft.com/office/drawing/2014/main" id="{5FF50EE4-C7D9-B970-8DDC-3B5C1B11664D}"/>
              </a:ext>
            </a:extLst>
          </p:cNvPr>
          <p:cNvSpPr>
            <a:spLocks noGrp="1"/>
          </p:cNvSpPr>
          <p:nvPr>
            <p:ph idx="1"/>
          </p:nvPr>
        </p:nvSpPr>
        <p:spPr/>
        <p:txBody>
          <a:bodyPr>
            <a:normAutofit fontScale="92500" lnSpcReduction="20000"/>
          </a:bodyPr>
          <a:lstStyle/>
          <a:p>
            <a:r>
              <a:rPr lang="en-US" dirty="0"/>
              <a:t>Seth Ramer, (PT) will start keep our statistics for calls and responses.</a:t>
            </a:r>
          </a:p>
          <a:p>
            <a:r>
              <a:rPr lang="en-US" dirty="0"/>
              <a:t>Kate Gallagher (PT) will be making sure all of our reports are uploading to billing company, check billing and make sure we are charging for all supplies and that we are recouping all possible money.  She will also be helping with WIGEMT</a:t>
            </a:r>
          </a:p>
          <a:p>
            <a:r>
              <a:rPr lang="en-US" dirty="0"/>
              <a:t>Kelly and Tim Powell (V) have come up with a maintenance program with Braun to keep R33 in good condition. They also are certified CEVO/EVOC instructors, making sure everyone who drives our ambulances are trained and safe. </a:t>
            </a:r>
          </a:p>
          <a:p>
            <a:r>
              <a:rPr lang="en-US" dirty="0"/>
              <a:t>Hannah Dresen (V) will be updating the website</a:t>
            </a:r>
          </a:p>
          <a:p>
            <a:r>
              <a:rPr lang="en-US" dirty="0"/>
              <a:t>Darick (PT) and Hannah (FT) will be taking care of inventory.  Making sure we do not overorder and keep our waste at a minimum.</a:t>
            </a:r>
          </a:p>
          <a:p>
            <a:r>
              <a:rPr lang="en-US" dirty="0"/>
              <a:t>Katrina Mckee will again be our Safety Officer and Infection Control Officer.</a:t>
            </a:r>
          </a:p>
        </p:txBody>
      </p:sp>
    </p:spTree>
    <p:extLst>
      <p:ext uri="{BB962C8B-B14F-4D97-AF65-F5344CB8AC3E}">
        <p14:creationId xmlns:p14="http://schemas.microsoft.com/office/powerpoint/2010/main" val="1666146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4A6BD-BD5B-8E2E-67BE-F0EAE2FAC0A4}"/>
              </a:ext>
            </a:extLst>
          </p:cNvPr>
          <p:cNvSpPr>
            <a:spLocks noGrp="1"/>
          </p:cNvSpPr>
          <p:nvPr>
            <p:ph type="title"/>
          </p:nvPr>
        </p:nvSpPr>
        <p:spPr/>
        <p:txBody>
          <a:bodyPr/>
          <a:lstStyle/>
          <a:p>
            <a:r>
              <a:rPr lang="en-US" dirty="0"/>
              <a:t>Continued…..</a:t>
            </a:r>
          </a:p>
        </p:txBody>
      </p:sp>
      <p:sp>
        <p:nvSpPr>
          <p:cNvPr id="3" name="Content Placeholder 2">
            <a:extLst>
              <a:ext uri="{FF2B5EF4-FFF2-40B4-BE49-F238E27FC236}">
                <a16:creationId xmlns:a16="http://schemas.microsoft.com/office/drawing/2014/main" id="{D527C0CA-3062-0C50-C49A-DEDFA0D0209E}"/>
              </a:ext>
            </a:extLst>
          </p:cNvPr>
          <p:cNvSpPr>
            <a:spLocks noGrp="1"/>
          </p:cNvSpPr>
          <p:nvPr>
            <p:ph idx="1"/>
          </p:nvPr>
        </p:nvSpPr>
        <p:spPr/>
        <p:txBody>
          <a:bodyPr/>
          <a:lstStyle/>
          <a:p>
            <a:r>
              <a:rPr lang="en-US" dirty="0"/>
              <a:t>Jordan Zimmermann (PT) will now act as our Training Officer.  She will make sure that our training high quality and that each member is practicing at the top of their scope.</a:t>
            </a:r>
          </a:p>
          <a:p>
            <a:r>
              <a:rPr lang="en-US" dirty="0"/>
              <a:t>Mike Ripp (V) and Hannah (FT) will be our stations maintenance people, keeping our station up to date and safe.</a:t>
            </a:r>
          </a:p>
          <a:p>
            <a:pPr marL="0" indent="0">
              <a:buNone/>
            </a:pPr>
            <a:endParaRPr lang="en-US" dirty="0"/>
          </a:p>
        </p:txBody>
      </p:sp>
    </p:spTree>
    <p:extLst>
      <p:ext uri="{BB962C8B-B14F-4D97-AF65-F5344CB8AC3E}">
        <p14:creationId xmlns:p14="http://schemas.microsoft.com/office/powerpoint/2010/main" val="2732544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72E74-0097-0FD1-535C-78C188B719DC}"/>
              </a:ext>
            </a:extLst>
          </p:cNvPr>
          <p:cNvSpPr>
            <a:spLocks noGrp="1"/>
          </p:cNvSpPr>
          <p:nvPr>
            <p:ph type="title"/>
          </p:nvPr>
        </p:nvSpPr>
        <p:spPr/>
        <p:txBody>
          <a:bodyPr/>
          <a:lstStyle/>
          <a:p>
            <a:r>
              <a:rPr lang="en-US" dirty="0"/>
              <a:t>Things to keep in mind….</a:t>
            </a:r>
          </a:p>
        </p:txBody>
      </p:sp>
      <p:sp>
        <p:nvSpPr>
          <p:cNvPr id="3" name="Content Placeholder 2">
            <a:extLst>
              <a:ext uri="{FF2B5EF4-FFF2-40B4-BE49-F238E27FC236}">
                <a16:creationId xmlns:a16="http://schemas.microsoft.com/office/drawing/2014/main" id="{D2EB0BE4-0858-9C67-FFE0-DABDAA00F586}"/>
              </a:ext>
            </a:extLst>
          </p:cNvPr>
          <p:cNvSpPr>
            <a:spLocks noGrp="1"/>
          </p:cNvSpPr>
          <p:nvPr>
            <p:ph idx="1"/>
          </p:nvPr>
        </p:nvSpPr>
        <p:spPr/>
        <p:txBody>
          <a:bodyPr/>
          <a:lstStyle/>
          <a:p>
            <a:r>
              <a:rPr lang="en-US" dirty="0"/>
              <a:t>2027 we will be due for an audit</a:t>
            </a:r>
          </a:p>
          <a:p>
            <a:r>
              <a:rPr lang="en-US" dirty="0"/>
              <a:t>January 2027 we will need to decide what we will be doing with R32 (old Ambulance)</a:t>
            </a:r>
          </a:p>
          <a:p>
            <a:endParaRPr lang="en-US" dirty="0"/>
          </a:p>
        </p:txBody>
      </p:sp>
    </p:spTree>
    <p:extLst>
      <p:ext uri="{BB962C8B-B14F-4D97-AF65-F5344CB8AC3E}">
        <p14:creationId xmlns:p14="http://schemas.microsoft.com/office/powerpoint/2010/main" val="2855188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CD794-BA87-6D12-6F57-19E2A4204DF8}"/>
              </a:ext>
            </a:extLst>
          </p:cNvPr>
          <p:cNvSpPr>
            <a:spLocks noGrp="1"/>
          </p:cNvSpPr>
          <p:nvPr>
            <p:ph type="title"/>
          </p:nvPr>
        </p:nvSpPr>
        <p:spPr/>
        <p:txBody>
          <a:bodyPr/>
          <a:lstStyle/>
          <a:p>
            <a:r>
              <a:rPr lang="en-US" dirty="0"/>
              <a:t>2025 Numbers	</a:t>
            </a:r>
          </a:p>
        </p:txBody>
      </p:sp>
      <p:sp>
        <p:nvSpPr>
          <p:cNvPr id="3" name="Content Placeholder 2">
            <a:extLst>
              <a:ext uri="{FF2B5EF4-FFF2-40B4-BE49-F238E27FC236}">
                <a16:creationId xmlns:a16="http://schemas.microsoft.com/office/drawing/2014/main" id="{04224C89-1A91-39FB-E7E5-CEB28D8CF5B3}"/>
              </a:ext>
            </a:extLst>
          </p:cNvPr>
          <p:cNvSpPr>
            <a:spLocks noGrp="1"/>
          </p:cNvSpPr>
          <p:nvPr>
            <p:ph idx="1"/>
          </p:nvPr>
        </p:nvSpPr>
        <p:spPr/>
        <p:txBody>
          <a:bodyPr/>
          <a:lstStyle/>
          <a:p>
            <a:r>
              <a:rPr lang="en-US" dirty="0"/>
              <a:t>544 Total calls.  7 calls less than last year.</a:t>
            </a:r>
          </a:p>
          <a:p>
            <a:r>
              <a:rPr lang="en-US" dirty="0"/>
              <a:t>Record Breaking Call Volume for October with a total of 67 Calls.</a:t>
            </a:r>
          </a:p>
          <a:p>
            <a:r>
              <a:rPr lang="en-US" dirty="0"/>
              <a:t>Ended the year with 51 Members.</a:t>
            </a:r>
          </a:p>
          <a:p>
            <a:r>
              <a:rPr lang="en-US" dirty="0"/>
              <a:t>Wednesdays were the busiest day of the week.</a:t>
            </a:r>
          </a:p>
          <a:p>
            <a:r>
              <a:rPr lang="en-US" dirty="0"/>
              <a:t>Noon time was the busiest time during the day</a:t>
            </a:r>
          </a:p>
          <a:p>
            <a:r>
              <a:rPr lang="en-US" dirty="0"/>
              <a:t>Falls were the highest reason for 911 calls</a:t>
            </a:r>
          </a:p>
          <a:p>
            <a:r>
              <a:rPr lang="en-US" dirty="0"/>
              <a:t>10 PNB’s</a:t>
            </a:r>
          </a:p>
          <a:p>
            <a:r>
              <a:rPr lang="en-US" dirty="0"/>
              <a:t>Enroute within 3 minutes</a:t>
            </a:r>
          </a:p>
        </p:txBody>
      </p:sp>
    </p:spTree>
    <p:extLst>
      <p:ext uri="{BB962C8B-B14F-4D97-AF65-F5344CB8AC3E}">
        <p14:creationId xmlns:p14="http://schemas.microsoft.com/office/powerpoint/2010/main" val="2518003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C6043-B449-9522-0513-510CDD1B5023}"/>
              </a:ext>
            </a:extLst>
          </p:cNvPr>
          <p:cNvSpPr>
            <a:spLocks noGrp="1"/>
          </p:cNvSpPr>
          <p:nvPr>
            <p:ph type="title"/>
          </p:nvPr>
        </p:nvSpPr>
        <p:spPr/>
        <p:txBody>
          <a:bodyPr/>
          <a:lstStyle/>
          <a:p>
            <a:r>
              <a:rPr lang="en-US"/>
              <a:t>2025 Numbers</a:t>
            </a:r>
            <a:endParaRPr lang="en-US" dirty="0"/>
          </a:p>
        </p:txBody>
      </p:sp>
      <p:sp>
        <p:nvSpPr>
          <p:cNvPr id="3" name="Content Placeholder 2">
            <a:extLst>
              <a:ext uri="{FF2B5EF4-FFF2-40B4-BE49-F238E27FC236}">
                <a16:creationId xmlns:a16="http://schemas.microsoft.com/office/drawing/2014/main" id="{52FE7DAC-D69E-C0B2-D774-386E564EAF3A}"/>
              </a:ext>
            </a:extLst>
          </p:cNvPr>
          <p:cNvSpPr>
            <a:spLocks noGrp="1"/>
          </p:cNvSpPr>
          <p:nvPr>
            <p:ph idx="1"/>
          </p:nvPr>
        </p:nvSpPr>
        <p:spPr/>
        <p:txBody>
          <a:bodyPr/>
          <a:lstStyle/>
          <a:p>
            <a:pPr marL="0" indent="0">
              <a:buNone/>
            </a:pPr>
            <a:r>
              <a:rPr lang="en-US" dirty="0"/>
              <a:t> </a:t>
            </a:r>
          </a:p>
          <a:p>
            <a:pPr marL="0" indent="0">
              <a:buNone/>
            </a:pPr>
            <a:endParaRPr lang="en-US" dirty="0"/>
          </a:p>
          <a:p>
            <a:endParaRPr lang="en-US" dirty="0"/>
          </a:p>
          <a:p>
            <a:endParaRPr lang="en-US" dirty="0"/>
          </a:p>
        </p:txBody>
      </p:sp>
      <p:pic>
        <p:nvPicPr>
          <p:cNvPr id="5" name="Picture 4">
            <a:extLst>
              <a:ext uri="{FF2B5EF4-FFF2-40B4-BE49-F238E27FC236}">
                <a16:creationId xmlns:a16="http://schemas.microsoft.com/office/drawing/2014/main" id="{54C48936-6FB7-3DBF-0989-C9C0092789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6029" y="1523999"/>
            <a:ext cx="10065336" cy="4920343"/>
          </a:xfrm>
          <a:prstGeom prst="rect">
            <a:avLst/>
          </a:prstGeom>
        </p:spPr>
      </p:pic>
    </p:spTree>
    <p:extLst>
      <p:ext uri="{BB962C8B-B14F-4D97-AF65-F5344CB8AC3E}">
        <p14:creationId xmlns:p14="http://schemas.microsoft.com/office/powerpoint/2010/main" val="2286366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625E-03AF-3A86-653F-B7552BE5E3E2}"/>
              </a:ext>
            </a:extLst>
          </p:cNvPr>
          <p:cNvSpPr>
            <a:spLocks noGrp="1"/>
          </p:cNvSpPr>
          <p:nvPr>
            <p:ph type="title"/>
          </p:nvPr>
        </p:nvSpPr>
        <p:spPr/>
        <p:txBody>
          <a:bodyPr/>
          <a:lstStyle/>
          <a:p>
            <a:r>
              <a:rPr lang="en-US" dirty="0"/>
              <a:t>WRS</a:t>
            </a:r>
          </a:p>
        </p:txBody>
      </p:sp>
      <p:sp>
        <p:nvSpPr>
          <p:cNvPr id="3" name="Content Placeholder 2">
            <a:extLst>
              <a:ext uri="{FF2B5EF4-FFF2-40B4-BE49-F238E27FC236}">
                <a16:creationId xmlns:a16="http://schemas.microsoft.com/office/drawing/2014/main" id="{6DF922BB-6B41-7784-369D-8406939EE752}"/>
              </a:ext>
            </a:extLst>
          </p:cNvPr>
          <p:cNvSpPr>
            <a:spLocks noGrp="1"/>
          </p:cNvSpPr>
          <p:nvPr>
            <p:ph idx="1"/>
          </p:nvPr>
        </p:nvSpPr>
        <p:spPr/>
        <p:txBody>
          <a:bodyPr/>
          <a:lstStyle/>
          <a:p>
            <a:r>
              <a:rPr lang="en-US" dirty="0"/>
              <a:t>Our category is “protective with social security”</a:t>
            </a:r>
          </a:p>
          <a:p>
            <a:endParaRPr lang="en-US" dirty="0"/>
          </a:p>
        </p:txBody>
      </p:sp>
      <p:graphicFrame>
        <p:nvGraphicFramePr>
          <p:cNvPr id="4" name="Table 3">
            <a:extLst>
              <a:ext uri="{FF2B5EF4-FFF2-40B4-BE49-F238E27FC236}">
                <a16:creationId xmlns:a16="http://schemas.microsoft.com/office/drawing/2014/main" id="{A454D3FB-288A-A26D-04CF-1361C1F094AD}"/>
              </a:ext>
            </a:extLst>
          </p:cNvPr>
          <p:cNvGraphicFramePr>
            <a:graphicFrameLocks noGrp="1"/>
          </p:cNvGraphicFramePr>
          <p:nvPr>
            <p:extLst>
              <p:ext uri="{D42A27DB-BD31-4B8C-83A1-F6EECF244321}">
                <p14:modId xmlns:p14="http://schemas.microsoft.com/office/powerpoint/2010/main" val="2676134050"/>
              </p:ext>
            </p:extLst>
          </p:nvPr>
        </p:nvGraphicFramePr>
        <p:xfrm>
          <a:off x="2032000" y="2788920"/>
          <a:ext cx="8128000" cy="31546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218667228"/>
                    </a:ext>
                  </a:extLst>
                </a:gridCol>
                <a:gridCol w="2032000">
                  <a:extLst>
                    <a:ext uri="{9D8B030D-6E8A-4147-A177-3AD203B41FA5}">
                      <a16:colId xmlns:a16="http://schemas.microsoft.com/office/drawing/2014/main" val="2745891659"/>
                    </a:ext>
                  </a:extLst>
                </a:gridCol>
                <a:gridCol w="2032000">
                  <a:extLst>
                    <a:ext uri="{9D8B030D-6E8A-4147-A177-3AD203B41FA5}">
                      <a16:colId xmlns:a16="http://schemas.microsoft.com/office/drawing/2014/main" val="1018745734"/>
                    </a:ext>
                  </a:extLst>
                </a:gridCol>
                <a:gridCol w="2032000">
                  <a:extLst>
                    <a:ext uri="{9D8B030D-6E8A-4147-A177-3AD203B41FA5}">
                      <a16:colId xmlns:a16="http://schemas.microsoft.com/office/drawing/2014/main" val="3684298309"/>
                    </a:ext>
                  </a:extLst>
                </a:gridCol>
              </a:tblGrid>
              <a:tr h="1051560">
                <a:tc>
                  <a:txBody>
                    <a:bodyPr/>
                    <a:lstStyle/>
                    <a:p>
                      <a:r>
                        <a:rPr lang="en-US" dirty="0"/>
                        <a:t>Employee</a:t>
                      </a:r>
                    </a:p>
                    <a:p>
                      <a:r>
                        <a:rPr lang="en-US" dirty="0"/>
                        <a:t>(26,25,24)</a:t>
                      </a:r>
                    </a:p>
                  </a:txBody>
                  <a:tcPr/>
                </a:tc>
                <a:tc>
                  <a:txBody>
                    <a:bodyPr/>
                    <a:lstStyle/>
                    <a:p>
                      <a:r>
                        <a:rPr lang="en-US" dirty="0"/>
                        <a:t>7.2%</a:t>
                      </a:r>
                    </a:p>
                  </a:txBody>
                  <a:tcPr/>
                </a:tc>
                <a:tc>
                  <a:txBody>
                    <a:bodyPr/>
                    <a:lstStyle/>
                    <a:p>
                      <a:r>
                        <a:rPr lang="en-US" dirty="0"/>
                        <a:t>6.95%</a:t>
                      </a:r>
                    </a:p>
                  </a:txBody>
                  <a:tcPr/>
                </a:tc>
                <a:tc>
                  <a:txBody>
                    <a:bodyPr/>
                    <a:lstStyle/>
                    <a:p>
                      <a:r>
                        <a:rPr lang="en-US" dirty="0"/>
                        <a:t>6.90%</a:t>
                      </a:r>
                    </a:p>
                  </a:txBody>
                  <a:tcPr/>
                </a:tc>
                <a:extLst>
                  <a:ext uri="{0D108BD9-81ED-4DB2-BD59-A6C34878D82A}">
                    <a16:rowId xmlns:a16="http://schemas.microsoft.com/office/drawing/2014/main" val="325131389"/>
                  </a:ext>
                </a:extLst>
              </a:tr>
              <a:tr h="1051560">
                <a:tc>
                  <a:txBody>
                    <a:bodyPr/>
                    <a:lstStyle/>
                    <a:p>
                      <a:r>
                        <a:rPr lang="en-US" dirty="0"/>
                        <a:t>Employer</a:t>
                      </a:r>
                    </a:p>
                  </a:txBody>
                  <a:tcPr/>
                </a:tc>
                <a:tc>
                  <a:txBody>
                    <a:bodyPr/>
                    <a:lstStyle/>
                    <a:p>
                      <a:r>
                        <a:rPr lang="en-US" dirty="0"/>
                        <a:t>14.7%</a:t>
                      </a:r>
                    </a:p>
                  </a:txBody>
                  <a:tcPr/>
                </a:tc>
                <a:tc>
                  <a:txBody>
                    <a:bodyPr/>
                    <a:lstStyle/>
                    <a:p>
                      <a:r>
                        <a:rPr lang="en-US" dirty="0"/>
                        <a:t>14.95%</a:t>
                      </a:r>
                    </a:p>
                  </a:txBody>
                  <a:tcPr/>
                </a:tc>
                <a:tc>
                  <a:txBody>
                    <a:bodyPr/>
                    <a:lstStyle/>
                    <a:p>
                      <a:r>
                        <a:rPr lang="en-US" dirty="0"/>
                        <a:t>14.30%</a:t>
                      </a:r>
                    </a:p>
                  </a:txBody>
                  <a:tcPr/>
                </a:tc>
                <a:extLst>
                  <a:ext uri="{0D108BD9-81ED-4DB2-BD59-A6C34878D82A}">
                    <a16:rowId xmlns:a16="http://schemas.microsoft.com/office/drawing/2014/main" val="2744797506"/>
                  </a:ext>
                </a:extLst>
              </a:tr>
              <a:tr h="1051560">
                <a:tc>
                  <a:txBody>
                    <a:bodyPr/>
                    <a:lstStyle/>
                    <a:p>
                      <a:r>
                        <a:rPr lang="en-US" dirty="0"/>
                        <a:t>Total</a:t>
                      </a:r>
                    </a:p>
                  </a:txBody>
                  <a:tcPr/>
                </a:tc>
                <a:tc>
                  <a:txBody>
                    <a:bodyPr/>
                    <a:lstStyle/>
                    <a:p>
                      <a:r>
                        <a:rPr lang="en-US" dirty="0"/>
                        <a:t>21.9%</a:t>
                      </a:r>
                    </a:p>
                  </a:txBody>
                  <a:tcPr/>
                </a:tc>
                <a:tc>
                  <a:txBody>
                    <a:bodyPr/>
                    <a:lstStyle/>
                    <a:p>
                      <a:r>
                        <a:rPr lang="en-US" dirty="0"/>
                        <a:t>21.96%</a:t>
                      </a:r>
                    </a:p>
                  </a:txBody>
                  <a:tcPr/>
                </a:tc>
                <a:tc>
                  <a:txBody>
                    <a:bodyPr/>
                    <a:lstStyle/>
                    <a:p>
                      <a:r>
                        <a:rPr lang="en-US" dirty="0"/>
                        <a:t>21.22%</a:t>
                      </a:r>
                    </a:p>
                  </a:txBody>
                  <a:tcPr/>
                </a:tc>
                <a:extLst>
                  <a:ext uri="{0D108BD9-81ED-4DB2-BD59-A6C34878D82A}">
                    <a16:rowId xmlns:a16="http://schemas.microsoft.com/office/drawing/2014/main" val="3485627678"/>
                  </a:ext>
                </a:extLst>
              </a:tr>
            </a:tbl>
          </a:graphicData>
        </a:graphic>
      </p:graphicFrame>
    </p:spTree>
    <p:extLst>
      <p:ext uri="{BB962C8B-B14F-4D97-AF65-F5344CB8AC3E}">
        <p14:creationId xmlns:p14="http://schemas.microsoft.com/office/powerpoint/2010/main" val="2969327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8A95B-B4F0-A780-17AB-A9F57553D19F}"/>
              </a:ext>
            </a:extLst>
          </p:cNvPr>
          <p:cNvSpPr>
            <a:spLocks noGrp="1"/>
          </p:cNvSpPr>
          <p:nvPr>
            <p:ph type="title"/>
          </p:nvPr>
        </p:nvSpPr>
        <p:spPr/>
        <p:txBody>
          <a:bodyPr/>
          <a:lstStyle/>
          <a:p>
            <a:r>
              <a:rPr lang="en-US" dirty="0"/>
              <a:t>Health Insurance</a:t>
            </a:r>
          </a:p>
        </p:txBody>
      </p:sp>
      <p:sp>
        <p:nvSpPr>
          <p:cNvPr id="3" name="Content Placeholder 2">
            <a:extLst>
              <a:ext uri="{FF2B5EF4-FFF2-40B4-BE49-F238E27FC236}">
                <a16:creationId xmlns:a16="http://schemas.microsoft.com/office/drawing/2014/main" id="{C941DEB3-9FFA-7605-F5E5-CEDE4887E8CF}"/>
              </a:ext>
            </a:extLst>
          </p:cNvPr>
          <p:cNvSpPr>
            <a:spLocks noGrp="1"/>
          </p:cNvSpPr>
          <p:nvPr>
            <p:ph idx="1"/>
          </p:nvPr>
        </p:nvSpPr>
        <p:spPr/>
        <p:txBody>
          <a:bodyPr/>
          <a:lstStyle/>
          <a:p>
            <a:r>
              <a:rPr lang="en-US" dirty="0"/>
              <a:t>Local, 88%</a:t>
            </a:r>
          </a:p>
          <a:p>
            <a:endParaRPr lang="en-US" dirty="0"/>
          </a:p>
        </p:txBody>
      </p:sp>
      <p:graphicFrame>
        <p:nvGraphicFramePr>
          <p:cNvPr id="4" name="Table 3">
            <a:extLst>
              <a:ext uri="{FF2B5EF4-FFF2-40B4-BE49-F238E27FC236}">
                <a16:creationId xmlns:a16="http://schemas.microsoft.com/office/drawing/2014/main" id="{BEBB2E03-F01D-1618-52E1-11D4AA9F490A}"/>
              </a:ext>
            </a:extLst>
          </p:cNvPr>
          <p:cNvGraphicFramePr>
            <a:graphicFrameLocks noGrp="1"/>
          </p:cNvGraphicFramePr>
          <p:nvPr>
            <p:extLst>
              <p:ext uri="{D42A27DB-BD31-4B8C-83A1-F6EECF244321}">
                <p14:modId xmlns:p14="http://schemas.microsoft.com/office/powerpoint/2010/main" val="124688616"/>
              </p:ext>
            </p:extLst>
          </p:nvPr>
        </p:nvGraphicFramePr>
        <p:xfrm>
          <a:off x="2032000" y="2688336"/>
          <a:ext cx="8128000" cy="3346705"/>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73956488"/>
                    </a:ext>
                  </a:extLst>
                </a:gridCol>
                <a:gridCol w="1625600">
                  <a:extLst>
                    <a:ext uri="{9D8B030D-6E8A-4147-A177-3AD203B41FA5}">
                      <a16:colId xmlns:a16="http://schemas.microsoft.com/office/drawing/2014/main" val="2080146596"/>
                    </a:ext>
                  </a:extLst>
                </a:gridCol>
                <a:gridCol w="1625600">
                  <a:extLst>
                    <a:ext uri="{9D8B030D-6E8A-4147-A177-3AD203B41FA5}">
                      <a16:colId xmlns:a16="http://schemas.microsoft.com/office/drawing/2014/main" val="3872233573"/>
                    </a:ext>
                  </a:extLst>
                </a:gridCol>
                <a:gridCol w="1625600">
                  <a:extLst>
                    <a:ext uri="{9D8B030D-6E8A-4147-A177-3AD203B41FA5}">
                      <a16:colId xmlns:a16="http://schemas.microsoft.com/office/drawing/2014/main" val="4144678394"/>
                    </a:ext>
                  </a:extLst>
                </a:gridCol>
                <a:gridCol w="1625600">
                  <a:extLst>
                    <a:ext uri="{9D8B030D-6E8A-4147-A177-3AD203B41FA5}">
                      <a16:colId xmlns:a16="http://schemas.microsoft.com/office/drawing/2014/main" val="3152017959"/>
                    </a:ext>
                  </a:extLst>
                </a:gridCol>
              </a:tblGrid>
              <a:tr h="669341">
                <a:tc>
                  <a:txBody>
                    <a:bodyPr/>
                    <a:lstStyle/>
                    <a:p>
                      <a:r>
                        <a:rPr lang="en-US" dirty="0"/>
                        <a:t>Employee</a:t>
                      </a:r>
                    </a:p>
                  </a:txBody>
                  <a:tcPr/>
                </a:tc>
                <a:tc>
                  <a:txBody>
                    <a:bodyPr/>
                    <a:lstStyle/>
                    <a:p>
                      <a:r>
                        <a:rPr lang="en-US" dirty="0"/>
                        <a:t>Type</a:t>
                      </a:r>
                    </a:p>
                  </a:txBody>
                  <a:tcPr/>
                </a:tc>
                <a:tc>
                  <a:txBody>
                    <a:bodyPr/>
                    <a:lstStyle/>
                    <a:p>
                      <a:r>
                        <a:rPr lang="en-US" dirty="0"/>
                        <a:t>Family/Single</a:t>
                      </a:r>
                    </a:p>
                  </a:txBody>
                  <a:tcPr/>
                </a:tc>
                <a:tc>
                  <a:txBody>
                    <a:bodyPr/>
                    <a:lstStyle/>
                    <a:p>
                      <a:r>
                        <a:rPr lang="en-US" dirty="0"/>
                        <a:t>Employee Pays</a:t>
                      </a:r>
                    </a:p>
                  </a:txBody>
                  <a:tcPr/>
                </a:tc>
                <a:tc>
                  <a:txBody>
                    <a:bodyPr/>
                    <a:lstStyle/>
                    <a:p>
                      <a:r>
                        <a:rPr lang="en-US" dirty="0"/>
                        <a:t>Employer</a:t>
                      </a:r>
                    </a:p>
                  </a:txBody>
                  <a:tcPr/>
                </a:tc>
                <a:extLst>
                  <a:ext uri="{0D108BD9-81ED-4DB2-BD59-A6C34878D82A}">
                    <a16:rowId xmlns:a16="http://schemas.microsoft.com/office/drawing/2014/main" val="2699084977"/>
                  </a:ext>
                </a:extLst>
              </a:tr>
              <a:tr h="669341">
                <a:tc>
                  <a:txBody>
                    <a:bodyPr/>
                    <a:lstStyle/>
                    <a:p>
                      <a:r>
                        <a:rPr lang="en-US" dirty="0"/>
                        <a:t>Holly</a:t>
                      </a:r>
                    </a:p>
                  </a:txBody>
                  <a:tcPr/>
                </a:tc>
                <a:tc>
                  <a:txBody>
                    <a:bodyPr/>
                    <a:lstStyle/>
                    <a:p>
                      <a:r>
                        <a:rPr lang="en-US" dirty="0"/>
                        <a:t>Quartz</a:t>
                      </a:r>
                    </a:p>
                  </a:txBody>
                  <a:tcPr/>
                </a:tc>
                <a:tc>
                  <a:txBody>
                    <a:bodyPr/>
                    <a:lstStyle/>
                    <a:p>
                      <a:r>
                        <a:rPr lang="en-US" dirty="0"/>
                        <a:t>Family</a:t>
                      </a:r>
                    </a:p>
                  </a:txBody>
                  <a:tcPr/>
                </a:tc>
                <a:tc>
                  <a:txBody>
                    <a:bodyPr/>
                    <a:lstStyle/>
                    <a:p>
                      <a:r>
                        <a:rPr lang="en-US" dirty="0"/>
                        <a:t>$350.00/</a:t>
                      </a:r>
                      <a:r>
                        <a:rPr lang="en-US" dirty="0" err="1"/>
                        <a:t>mo</a:t>
                      </a:r>
                      <a:endParaRPr lang="en-US" dirty="0"/>
                    </a:p>
                  </a:txBody>
                  <a:tcPr/>
                </a:tc>
                <a:tc>
                  <a:txBody>
                    <a:bodyPr/>
                    <a:lstStyle/>
                    <a:p>
                      <a:r>
                        <a:rPr lang="en-US" dirty="0"/>
                        <a:t>$2,218.66</a:t>
                      </a:r>
                    </a:p>
                  </a:txBody>
                  <a:tcPr/>
                </a:tc>
                <a:extLst>
                  <a:ext uri="{0D108BD9-81ED-4DB2-BD59-A6C34878D82A}">
                    <a16:rowId xmlns:a16="http://schemas.microsoft.com/office/drawing/2014/main" val="2850749777"/>
                  </a:ext>
                </a:extLst>
              </a:tr>
              <a:tr h="669341">
                <a:tc>
                  <a:txBody>
                    <a:bodyPr/>
                    <a:lstStyle/>
                    <a:p>
                      <a:r>
                        <a:rPr lang="en-US" dirty="0"/>
                        <a:t>Brian</a:t>
                      </a:r>
                    </a:p>
                  </a:txBody>
                  <a:tcPr/>
                </a:tc>
                <a:tc>
                  <a:txBody>
                    <a:bodyPr/>
                    <a:lstStyle/>
                    <a:p>
                      <a:r>
                        <a:rPr lang="en-US" dirty="0"/>
                        <a:t>None</a:t>
                      </a:r>
                    </a:p>
                  </a:txBody>
                  <a:tcPr/>
                </a:tc>
                <a:tc>
                  <a:txBody>
                    <a:bodyPr/>
                    <a:lstStyle/>
                    <a:p>
                      <a:r>
                        <a:rPr lang="en-US" dirty="0"/>
                        <a:t>None</a:t>
                      </a:r>
                    </a:p>
                  </a:txBody>
                  <a:tcPr/>
                </a:tc>
                <a:tc>
                  <a:txBody>
                    <a:bodyPr/>
                    <a:lstStyle/>
                    <a:p>
                      <a:r>
                        <a:rPr lang="en-US" dirty="0"/>
                        <a:t>None</a:t>
                      </a:r>
                    </a:p>
                  </a:txBody>
                  <a:tcPr/>
                </a:tc>
                <a:tc>
                  <a:txBody>
                    <a:bodyPr/>
                    <a:lstStyle/>
                    <a:p>
                      <a:r>
                        <a:rPr lang="en-US" dirty="0"/>
                        <a:t>None</a:t>
                      </a:r>
                    </a:p>
                  </a:txBody>
                  <a:tcPr/>
                </a:tc>
                <a:extLst>
                  <a:ext uri="{0D108BD9-81ED-4DB2-BD59-A6C34878D82A}">
                    <a16:rowId xmlns:a16="http://schemas.microsoft.com/office/drawing/2014/main" val="153774026"/>
                  </a:ext>
                </a:extLst>
              </a:tr>
              <a:tr h="669341">
                <a:tc>
                  <a:txBody>
                    <a:bodyPr/>
                    <a:lstStyle/>
                    <a:p>
                      <a:r>
                        <a:rPr lang="en-US" dirty="0"/>
                        <a:t>Empty Spot</a:t>
                      </a:r>
                    </a:p>
                  </a:txBody>
                  <a:tcPr/>
                </a:tc>
                <a:tc>
                  <a:txBody>
                    <a:bodyPr/>
                    <a:lstStyle/>
                    <a:p>
                      <a:r>
                        <a:rPr lang="en-US" dirty="0"/>
                        <a:t>?</a:t>
                      </a:r>
                    </a:p>
                  </a:txBody>
                  <a:tcPr/>
                </a:tc>
                <a:tc>
                  <a:txBody>
                    <a:bodyPr/>
                    <a:lstStyle/>
                    <a:p>
                      <a:r>
                        <a:rPr lang="en-US" dirty="0"/>
                        <a:t>?</a:t>
                      </a:r>
                    </a:p>
                  </a:txBody>
                  <a:tcPr/>
                </a:tc>
                <a:tc>
                  <a:txBody>
                    <a:bodyPr/>
                    <a:lstStyle/>
                    <a:p>
                      <a:r>
                        <a:rPr lang="en-US" dirty="0"/>
                        <a:t>?</a:t>
                      </a:r>
                    </a:p>
                  </a:txBody>
                  <a:tcPr/>
                </a:tc>
                <a:tc>
                  <a:txBody>
                    <a:bodyPr/>
                    <a:lstStyle/>
                    <a:p>
                      <a:r>
                        <a:rPr lang="en-US" dirty="0"/>
                        <a:t>?</a:t>
                      </a:r>
                    </a:p>
                  </a:txBody>
                  <a:tcPr/>
                </a:tc>
                <a:extLst>
                  <a:ext uri="{0D108BD9-81ED-4DB2-BD59-A6C34878D82A}">
                    <a16:rowId xmlns:a16="http://schemas.microsoft.com/office/drawing/2014/main" val="3182341586"/>
                  </a:ext>
                </a:extLst>
              </a:tr>
              <a:tr h="669341">
                <a:tc>
                  <a:txBody>
                    <a:bodyPr/>
                    <a:lstStyle/>
                    <a:p>
                      <a:r>
                        <a:rPr lang="en-US" dirty="0"/>
                        <a:t>Hannah</a:t>
                      </a:r>
                    </a:p>
                  </a:txBody>
                  <a:tcPr/>
                </a:tc>
                <a:tc>
                  <a:txBody>
                    <a:bodyPr/>
                    <a:lstStyle/>
                    <a:p>
                      <a:r>
                        <a:rPr lang="en-US" dirty="0"/>
                        <a:t>Quartz</a:t>
                      </a:r>
                    </a:p>
                  </a:txBody>
                  <a:tcPr/>
                </a:tc>
                <a:tc>
                  <a:txBody>
                    <a:bodyPr/>
                    <a:lstStyle/>
                    <a:p>
                      <a:r>
                        <a:rPr lang="en-US" dirty="0"/>
                        <a:t>Single</a:t>
                      </a:r>
                    </a:p>
                  </a:txBody>
                  <a:tcPr/>
                </a:tc>
                <a:tc>
                  <a:txBody>
                    <a:bodyPr/>
                    <a:lstStyle/>
                    <a:p>
                      <a:r>
                        <a:rPr lang="en-US" dirty="0"/>
                        <a:t>$142.17</a:t>
                      </a:r>
                    </a:p>
                  </a:txBody>
                  <a:tcPr/>
                </a:tc>
                <a:tc>
                  <a:txBody>
                    <a:bodyPr/>
                    <a:lstStyle/>
                    <a:p>
                      <a:r>
                        <a:rPr lang="en-US" dirty="0"/>
                        <a:t>$902.73</a:t>
                      </a:r>
                    </a:p>
                  </a:txBody>
                  <a:tcPr/>
                </a:tc>
                <a:extLst>
                  <a:ext uri="{0D108BD9-81ED-4DB2-BD59-A6C34878D82A}">
                    <a16:rowId xmlns:a16="http://schemas.microsoft.com/office/drawing/2014/main" val="1586360692"/>
                  </a:ext>
                </a:extLst>
              </a:tr>
            </a:tbl>
          </a:graphicData>
        </a:graphic>
      </p:graphicFrame>
    </p:spTree>
    <p:extLst>
      <p:ext uri="{BB962C8B-B14F-4D97-AF65-F5344CB8AC3E}">
        <p14:creationId xmlns:p14="http://schemas.microsoft.com/office/powerpoint/2010/main" val="2193247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F6CFD-E1DA-A0D8-48F8-07E665D32EF5}"/>
              </a:ext>
            </a:extLst>
          </p:cNvPr>
          <p:cNvSpPr>
            <a:spLocks noGrp="1"/>
          </p:cNvSpPr>
          <p:nvPr>
            <p:ph type="title"/>
          </p:nvPr>
        </p:nvSpPr>
        <p:spPr/>
        <p:txBody>
          <a:bodyPr/>
          <a:lstStyle/>
          <a:p>
            <a:r>
              <a:rPr lang="en-US" dirty="0"/>
              <a:t>Income Continuation Insurance</a:t>
            </a:r>
          </a:p>
        </p:txBody>
      </p:sp>
      <p:sp>
        <p:nvSpPr>
          <p:cNvPr id="3" name="Content Placeholder 2">
            <a:extLst>
              <a:ext uri="{FF2B5EF4-FFF2-40B4-BE49-F238E27FC236}">
                <a16:creationId xmlns:a16="http://schemas.microsoft.com/office/drawing/2014/main" id="{EBF879E7-1564-0BE0-C039-50CE279AED69}"/>
              </a:ext>
            </a:extLst>
          </p:cNvPr>
          <p:cNvSpPr>
            <a:spLocks noGrp="1"/>
          </p:cNvSpPr>
          <p:nvPr>
            <p:ph idx="1"/>
          </p:nvPr>
        </p:nvSpPr>
        <p:spPr/>
        <p:txBody>
          <a:bodyPr/>
          <a:lstStyle/>
          <a:p>
            <a:r>
              <a:rPr lang="en-US" dirty="0"/>
              <a:t>Still on holiday for 2026</a:t>
            </a:r>
          </a:p>
        </p:txBody>
      </p:sp>
    </p:spTree>
    <p:extLst>
      <p:ext uri="{BB962C8B-B14F-4D97-AF65-F5344CB8AC3E}">
        <p14:creationId xmlns:p14="http://schemas.microsoft.com/office/powerpoint/2010/main" val="2756901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FCDFD-C7CF-FFFD-5F31-A19F2107D75C}"/>
              </a:ext>
            </a:extLst>
          </p:cNvPr>
          <p:cNvSpPr>
            <a:spLocks noGrp="1"/>
          </p:cNvSpPr>
          <p:nvPr>
            <p:ph type="title"/>
          </p:nvPr>
        </p:nvSpPr>
        <p:spPr/>
        <p:txBody>
          <a:bodyPr/>
          <a:lstStyle/>
          <a:p>
            <a:r>
              <a:rPr lang="en-US" dirty="0"/>
              <a:t>Dental</a:t>
            </a:r>
          </a:p>
        </p:txBody>
      </p:sp>
      <p:sp>
        <p:nvSpPr>
          <p:cNvPr id="3" name="Content Placeholder 2">
            <a:extLst>
              <a:ext uri="{FF2B5EF4-FFF2-40B4-BE49-F238E27FC236}">
                <a16:creationId xmlns:a16="http://schemas.microsoft.com/office/drawing/2014/main" id="{695DBCD5-C936-6C3A-BF1B-CD52D4C25CA7}"/>
              </a:ext>
            </a:extLst>
          </p:cNvPr>
          <p:cNvSpPr>
            <a:spLocks noGrp="1"/>
          </p:cNvSpPr>
          <p:nvPr>
            <p:ph idx="1"/>
          </p:nvPr>
        </p:nvSpPr>
        <p:spPr/>
        <p:txBody>
          <a:bodyPr/>
          <a:lstStyle/>
          <a:p>
            <a:r>
              <a:rPr lang="en-US" dirty="0"/>
              <a:t>CPEMS does not pay any portion of Dental Coverage</a:t>
            </a:r>
          </a:p>
          <a:p>
            <a:endParaRPr lang="en-US" dirty="0"/>
          </a:p>
        </p:txBody>
      </p:sp>
      <p:graphicFrame>
        <p:nvGraphicFramePr>
          <p:cNvPr id="4" name="Table 3">
            <a:extLst>
              <a:ext uri="{FF2B5EF4-FFF2-40B4-BE49-F238E27FC236}">
                <a16:creationId xmlns:a16="http://schemas.microsoft.com/office/drawing/2014/main" id="{5B8E1407-FC9A-AB71-2EF7-AC877CA9EB1E}"/>
              </a:ext>
            </a:extLst>
          </p:cNvPr>
          <p:cNvGraphicFramePr>
            <a:graphicFrameLocks noGrp="1"/>
          </p:cNvGraphicFramePr>
          <p:nvPr>
            <p:extLst>
              <p:ext uri="{D42A27DB-BD31-4B8C-83A1-F6EECF244321}">
                <p14:modId xmlns:p14="http://schemas.microsoft.com/office/powerpoint/2010/main" val="1114816938"/>
              </p:ext>
            </p:extLst>
          </p:nvPr>
        </p:nvGraphicFramePr>
        <p:xfrm>
          <a:off x="2032000" y="2871216"/>
          <a:ext cx="8127999" cy="309067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676564642"/>
                    </a:ext>
                  </a:extLst>
                </a:gridCol>
                <a:gridCol w="2709333">
                  <a:extLst>
                    <a:ext uri="{9D8B030D-6E8A-4147-A177-3AD203B41FA5}">
                      <a16:colId xmlns:a16="http://schemas.microsoft.com/office/drawing/2014/main" val="2108110246"/>
                    </a:ext>
                  </a:extLst>
                </a:gridCol>
                <a:gridCol w="2709333">
                  <a:extLst>
                    <a:ext uri="{9D8B030D-6E8A-4147-A177-3AD203B41FA5}">
                      <a16:colId xmlns:a16="http://schemas.microsoft.com/office/drawing/2014/main" val="3390460431"/>
                    </a:ext>
                  </a:extLst>
                </a:gridCol>
              </a:tblGrid>
              <a:tr h="618134">
                <a:tc>
                  <a:txBody>
                    <a:bodyPr/>
                    <a:lstStyle/>
                    <a:p>
                      <a:endParaRPr lang="en-US"/>
                    </a:p>
                  </a:txBody>
                  <a:tcPr/>
                </a:tc>
                <a:tc>
                  <a:txBody>
                    <a:bodyPr/>
                    <a:lstStyle/>
                    <a:p>
                      <a:r>
                        <a:rPr lang="en-US" dirty="0"/>
                        <a:t>2026</a:t>
                      </a:r>
                    </a:p>
                  </a:txBody>
                  <a:tcPr/>
                </a:tc>
                <a:tc>
                  <a:txBody>
                    <a:bodyPr/>
                    <a:lstStyle/>
                    <a:p>
                      <a:r>
                        <a:rPr lang="en-US" dirty="0"/>
                        <a:t>2025</a:t>
                      </a:r>
                    </a:p>
                  </a:txBody>
                  <a:tcPr/>
                </a:tc>
                <a:extLst>
                  <a:ext uri="{0D108BD9-81ED-4DB2-BD59-A6C34878D82A}">
                    <a16:rowId xmlns:a16="http://schemas.microsoft.com/office/drawing/2014/main" val="1552305792"/>
                  </a:ext>
                </a:extLst>
              </a:tr>
              <a:tr h="618134">
                <a:tc>
                  <a:txBody>
                    <a:bodyPr/>
                    <a:lstStyle/>
                    <a:p>
                      <a:r>
                        <a:rPr lang="en-US" dirty="0"/>
                        <a:t>Holly</a:t>
                      </a:r>
                    </a:p>
                  </a:txBody>
                  <a:tcPr/>
                </a:tc>
                <a:tc>
                  <a:txBody>
                    <a:bodyPr/>
                    <a:lstStyle/>
                    <a:p>
                      <a:r>
                        <a:rPr lang="en-US" dirty="0"/>
                        <a:t>$105.89</a:t>
                      </a:r>
                    </a:p>
                  </a:txBody>
                  <a:tcPr/>
                </a:tc>
                <a:tc>
                  <a:txBody>
                    <a:bodyPr/>
                    <a:lstStyle/>
                    <a:p>
                      <a:r>
                        <a:rPr lang="en-US" dirty="0"/>
                        <a:t>$105.89</a:t>
                      </a:r>
                    </a:p>
                  </a:txBody>
                  <a:tcPr/>
                </a:tc>
                <a:extLst>
                  <a:ext uri="{0D108BD9-81ED-4DB2-BD59-A6C34878D82A}">
                    <a16:rowId xmlns:a16="http://schemas.microsoft.com/office/drawing/2014/main" val="3106412350"/>
                  </a:ext>
                </a:extLst>
              </a:tr>
              <a:tr h="618134">
                <a:tc>
                  <a:txBody>
                    <a:bodyPr/>
                    <a:lstStyle/>
                    <a:p>
                      <a:r>
                        <a:rPr lang="en-US" dirty="0"/>
                        <a:t>Brian</a:t>
                      </a:r>
                    </a:p>
                  </a:txBody>
                  <a:tcPr/>
                </a:tc>
                <a:tc>
                  <a:txBody>
                    <a:bodyPr/>
                    <a:lstStyle/>
                    <a:p>
                      <a:r>
                        <a:rPr lang="en-US" dirty="0"/>
                        <a:t>None</a:t>
                      </a:r>
                    </a:p>
                  </a:txBody>
                  <a:tcPr/>
                </a:tc>
                <a:tc>
                  <a:txBody>
                    <a:bodyPr/>
                    <a:lstStyle/>
                    <a:p>
                      <a:r>
                        <a:rPr lang="en-US" dirty="0"/>
                        <a:t>None</a:t>
                      </a:r>
                    </a:p>
                  </a:txBody>
                  <a:tcPr/>
                </a:tc>
                <a:extLst>
                  <a:ext uri="{0D108BD9-81ED-4DB2-BD59-A6C34878D82A}">
                    <a16:rowId xmlns:a16="http://schemas.microsoft.com/office/drawing/2014/main" val="3270623872"/>
                  </a:ext>
                </a:extLst>
              </a:tr>
              <a:tr h="618134">
                <a:tc>
                  <a:txBody>
                    <a:bodyPr/>
                    <a:lstStyle/>
                    <a:p>
                      <a:r>
                        <a:rPr lang="en-US" dirty="0"/>
                        <a:t>Open Spot</a:t>
                      </a:r>
                    </a:p>
                  </a:txBody>
                  <a:tcPr/>
                </a:tc>
                <a:tc>
                  <a:txBody>
                    <a:bodyPr/>
                    <a:lstStyle/>
                    <a:p>
                      <a:r>
                        <a:rPr lang="en-US" dirty="0"/>
                        <a:t>?</a:t>
                      </a:r>
                    </a:p>
                  </a:txBody>
                  <a:tcPr/>
                </a:tc>
                <a:tc>
                  <a:txBody>
                    <a:bodyPr/>
                    <a:lstStyle/>
                    <a:p>
                      <a:r>
                        <a:rPr lang="en-US" dirty="0"/>
                        <a:t>0</a:t>
                      </a:r>
                    </a:p>
                  </a:txBody>
                  <a:tcPr/>
                </a:tc>
                <a:extLst>
                  <a:ext uri="{0D108BD9-81ED-4DB2-BD59-A6C34878D82A}">
                    <a16:rowId xmlns:a16="http://schemas.microsoft.com/office/drawing/2014/main" val="1471566101"/>
                  </a:ext>
                </a:extLst>
              </a:tr>
              <a:tr h="618134">
                <a:tc>
                  <a:txBody>
                    <a:bodyPr/>
                    <a:lstStyle/>
                    <a:p>
                      <a:r>
                        <a:rPr lang="en-US" dirty="0"/>
                        <a:t>Hannah</a:t>
                      </a:r>
                    </a:p>
                  </a:txBody>
                  <a:tcPr/>
                </a:tc>
                <a:tc>
                  <a:txBody>
                    <a:bodyPr/>
                    <a:lstStyle/>
                    <a:p>
                      <a:r>
                        <a:rPr lang="en-US" dirty="0"/>
                        <a:t>$39.29</a:t>
                      </a:r>
                    </a:p>
                  </a:txBody>
                  <a:tcPr/>
                </a:tc>
                <a:tc>
                  <a:txBody>
                    <a:bodyPr/>
                    <a:lstStyle/>
                    <a:p>
                      <a:r>
                        <a:rPr lang="en-US" dirty="0"/>
                        <a:t>$39.29</a:t>
                      </a:r>
                    </a:p>
                  </a:txBody>
                  <a:tcPr/>
                </a:tc>
                <a:extLst>
                  <a:ext uri="{0D108BD9-81ED-4DB2-BD59-A6C34878D82A}">
                    <a16:rowId xmlns:a16="http://schemas.microsoft.com/office/drawing/2014/main" val="834892055"/>
                  </a:ext>
                </a:extLst>
              </a:tr>
            </a:tbl>
          </a:graphicData>
        </a:graphic>
      </p:graphicFrame>
    </p:spTree>
    <p:extLst>
      <p:ext uri="{BB962C8B-B14F-4D97-AF65-F5344CB8AC3E}">
        <p14:creationId xmlns:p14="http://schemas.microsoft.com/office/powerpoint/2010/main" val="1490625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FD68-0062-C2C0-8B9F-4067ADA3B669}"/>
              </a:ext>
            </a:extLst>
          </p:cNvPr>
          <p:cNvSpPr>
            <a:spLocks noGrp="1"/>
          </p:cNvSpPr>
          <p:nvPr>
            <p:ph type="title"/>
          </p:nvPr>
        </p:nvSpPr>
        <p:spPr/>
        <p:txBody>
          <a:bodyPr/>
          <a:lstStyle/>
          <a:p>
            <a:r>
              <a:rPr lang="en-US" dirty="0"/>
              <a:t>Life Insurance</a:t>
            </a:r>
          </a:p>
        </p:txBody>
      </p:sp>
      <p:sp>
        <p:nvSpPr>
          <p:cNvPr id="3" name="Content Placeholder 2">
            <a:extLst>
              <a:ext uri="{FF2B5EF4-FFF2-40B4-BE49-F238E27FC236}">
                <a16:creationId xmlns:a16="http://schemas.microsoft.com/office/drawing/2014/main" id="{868C6134-64D2-CD57-05EC-067EFE55EF13}"/>
              </a:ext>
            </a:extLst>
          </p:cNvPr>
          <p:cNvSpPr>
            <a:spLocks noGrp="1"/>
          </p:cNvSpPr>
          <p:nvPr>
            <p:ph idx="1"/>
          </p:nvPr>
        </p:nvSpPr>
        <p:spPr/>
        <p:txBody>
          <a:bodyPr/>
          <a:lstStyle/>
          <a:p>
            <a:r>
              <a:rPr lang="en-US" dirty="0"/>
              <a:t>July of 2026 will show a $0.35 premium increase for each unit of spouse and dependent coverage.  CPEMS pays ***</a:t>
            </a:r>
          </a:p>
          <a:p>
            <a:r>
              <a:rPr lang="en-US" dirty="0"/>
              <a:t>.</a:t>
            </a:r>
          </a:p>
        </p:txBody>
      </p:sp>
      <p:graphicFrame>
        <p:nvGraphicFramePr>
          <p:cNvPr id="4" name="Table 3">
            <a:extLst>
              <a:ext uri="{FF2B5EF4-FFF2-40B4-BE49-F238E27FC236}">
                <a16:creationId xmlns:a16="http://schemas.microsoft.com/office/drawing/2014/main" id="{C97E3A64-F4DA-DF72-8DBB-7410AF462C63}"/>
              </a:ext>
            </a:extLst>
          </p:cNvPr>
          <p:cNvGraphicFramePr>
            <a:graphicFrameLocks noGrp="1"/>
          </p:cNvGraphicFramePr>
          <p:nvPr>
            <p:extLst>
              <p:ext uri="{D42A27DB-BD31-4B8C-83A1-F6EECF244321}">
                <p14:modId xmlns:p14="http://schemas.microsoft.com/office/powerpoint/2010/main" val="2027423899"/>
              </p:ext>
            </p:extLst>
          </p:nvPr>
        </p:nvGraphicFramePr>
        <p:xfrm>
          <a:off x="2032000" y="3127248"/>
          <a:ext cx="8127999" cy="289865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99952755"/>
                    </a:ext>
                  </a:extLst>
                </a:gridCol>
                <a:gridCol w="2709333">
                  <a:extLst>
                    <a:ext uri="{9D8B030D-6E8A-4147-A177-3AD203B41FA5}">
                      <a16:colId xmlns:a16="http://schemas.microsoft.com/office/drawing/2014/main" val="1884050064"/>
                    </a:ext>
                  </a:extLst>
                </a:gridCol>
                <a:gridCol w="2709333">
                  <a:extLst>
                    <a:ext uri="{9D8B030D-6E8A-4147-A177-3AD203B41FA5}">
                      <a16:colId xmlns:a16="http://schemas.microsoft.com/office/drawing/2014/main" val="4045525"/>
                    </a:ext>
                  </a:extLst>
                </a:gridCol>
              </a:tblGrid>
              <a:tr h="579730">
                <a:tc>
                  <a:txBody>
                    <a:bodyPr/>
                    <a:lstStyle/>
                    <a:p>
                      <a:endParaRPr lang="en-US"/>
                    </a:p>
                  </a:txBody>
                  <a:tcPr/>
                </a:tc>
                <a:tc>
                  <a:txBody>
                    <a:bodyPr/>
                    <a:lstStyle/>
                    <a:p>
                      <a:r>
                        <a:rPr lang="en-US" dirty="0"/>
                        <a:t>2026</a:t>
                      </a:r>
                    </a:p>
                  </a:txBody>
                  <a:tcPr/>
                </a:tc>
                <a:tc>
                  <a:txBody>
                    <a:bodyPr/>
                    <a:lstStyle/>
                    <a:p>
                      <a:r>
                        <a:rPr lang="en-US" dirty="0"/>
                        <a:t>2025</a:t>
                      </a:r>
                    </a:p>
                  </a:txBody>
                  <a:tcPr/>
                </a:tc>
                <a:extLst>
                  <a:ext uri="{0D108BD9-81ED-4DB2-BD59-A6C34878D82A}">
                    <a16:rowId xmlns:a16="http://schemas.microsoft.com/office/drawing/2014/main" val="3475514499"/>
                  </a:ext>
                </a:extLst>
              </a:tr>
              <a:tr h="579730">
                <a:tc>
                  <a:txBody>
                    <a:bodyPr/>
                    <a:lstStyle/>
                    <a:p>
                      <a:r>
                        <a:rPr lang="en-US" dirty="0"/>
                        <a:t>Holly</a:t>
                      </a:r>
                    </a:p>
                  </a:txBody>
                  <a:tcPr/>
                </a:tc>
                <a:tc>
                  <a:txBody>
                    <a:bodyPr/>
                    <a:lstStyle/>
                    <a:p>
                      <a:r>
                        <a:rPr lang="en-US" dirty="0"/>
                        <a:t>$11.15</a:t>
                      </a:r>
                    </a:p>
                  </a:txBody>
                  <a:tcPr/>
                </a:tc>
                <a:tc>
                  <a:txBody>
                    <a:bodyPr/>
                    <a:lstStyle/>
                    <a:p>
                      <a:r>
                        <a:rPr lang="en-US" dirty="0"/>
                        <a:t>$9.40</a:t>
                      </a:r>
                    </a:p>
                  </a:txBody>
                  <a:tcPr/>
                </a:tc>
                <a:extLst>
                  <a:ext uri="{0D108BD9-81ED-4DB2-BD59-A6C34878D82A}">
                    <a16:rowId xmlns:a16="http://schemas.microsoft.com/office/drawing/2014/main" val="2232563281"/>
                  </a:ext>
                </a:extLst>
              </a:tr>
              <a:tr h="579730">
                <a:tc>
                  <a:txBody>
                    <a:bodyPr/>
                    <a:lstStyle/>
                    <a:p>
                      <a:r>
                        <a:rPr lang="en-US" dirty="0"/>
                        <a:t>Brian</a:t>
                      </a:r>
                    </a:p>
                  </a:txBody>
                  <a:tcPr/>
                </a:tc>
                <a:tc>
                  <a:txBody>
                    <a:bodyPr/>
                    <a:lstStyle/>
                    <a:p>
                      <a:r>
                        <a:rPr lang="en-US" dirty="0"/>
                        <a:t>$18.24</a:t>
                      </a:r>
                    </a:p>
                  </a:txBody>
                  <a:tcPr/>
                </a:tc>
                <a:tc>
                  <a:txBody>
                    <a:bodyPr/>
                    <a:lstStyle/>
                    <a:p>
                      <a:r>
                        <a:rPr lang="en-US" dirty="0"/>
                        <a:t>$16.84</a:t>
                      </a:r>
                    </a:p>
                  </a:txBody>
                  <a:tcPr/>
                </a:tc>
                <a:extLst>
                  <a:ext uri="{0D108BD9-81ED-4DB2-BD59-A6C34878D82A}">
                    <a16:rowId xmlns:a16="http://schemas.microsoft.com/office/drawing/2014/main" val="462223673"/>
                  </a:ext>
                </a:extLst>
              </a:tr>
              <a:tr h="579730">
                <a:tc>
                  <a:txBody>
                    <a:bodyPr/>
                    <a:lstStyle/>
                    <a:p>
                      <a:r>
                        <a:rPr lang="en-US" dirty="0"/>
                        <a:t>Open Spot</a:t>
                      </a:r>
                    </a:p>
                  </a:txBody>
                  <a:tcPr/>
                </a:tc>
                <a:tc>
                  <a:txBody>
                    <a:bodyPr/>
                    <a:lstStyle/>
                    <a:p>
                      <a:r>
                        <a:rPr lang="en-US" dirty="0"/>
                        <a:t>?</a:t>
                      </a:r>
                    </a:p>
                  </a:txBody>
                  <a:tcPr/>
                </a:tc>
                <a:tc>
                  <a:txBody>
                    <a:bodyPr/>
                    <a:lstStyle/>
                    <a:p>
                      <a:r>
                        <a:rPr lang="en-US" dirty="0"/>
                        <a:t>?</a:t>
                      </a:r>
                    </a:p>
                  </a:txBody>
                  <a:tcPr/>
                </a:tc>
                <a:extLst>
                  <a:ext uri="{0D108BD9-81ED-4DB2-BD59-A6C34878D82A}">
                    <a16:rowId xmlns:a16="http://schemas.microsoft.com/office/drawing/2014/main" val="3012364324"/>
                  </a:ext>
                </a:extLst>
              </a:tr>
              <a:tr h="579730">
                <a:tc>
                  <a:txBody>
                    <a:bodyPr/>
                    <a:lstStyle/>
                    <a:p>
                      <a:r>
                        <a:rPr lang="en-US" dirty="0"/>
                        <a:t>Hannah</a:t>
                      </a:r>
                    </a:p>
                  </a:txBody>
                  <a:tcPr/>
                </a:tc>
                <a:tc>
                  <a:txBody>
                    <a:bodyPr/>
                    <a:lstStyle/>
                    <a:p>
                      <a:r>
                        <a:rPr lang="en-US" dirty="0"/>
                        <a:t>$12.35</a:t>
                      </a:r>
                    </a:p>
                  </a:txBody>
                  <a:tcPr/>
                </a:tc>
                <a:tc>
                  <a:txBody>
                    <a:bodyPr/>
                    <a:lstStyle/>
                    <a:p>
                      <a:r>
                        <a:rPr lang="en-US" dirty="0"/>
                        <a:t>$12.00</a:t>
                      </a:r>
                    </a:p>
                  </a:txBody>
                  <a:tcPr/>
                </a:tc>
                <a:extLst>
                  <a:ext uri="{0D108BD9-81ED-4DB2-BD59-A6C34878D82A}">
                    <a16:rowId xmlns:a16="http://schemas.microsoft.com/office/drawing/2014/main" val="3679776261"/>
                  </a:ext>
                </a:extLst>
              </a:tr>
            </a:tbl>
          </a:graphicData>
        </a:graphic>
      </p:graphicFrame>
    </p:spTree>
    <p:extLst>
      <p:ext uri="{BB962C8B-B14F-4D97-AF65-F5344CB8AC3E}">
        <p14:creationId xmlns:p14="http://schemas.microsoft.com/office/powerpoint/2010/main" val="3443453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CCEF0-9CA0-F11F-567F-B84151794507}"/>
              </a:ext>
            </a:extLst>
          </p:cNvPr>
          <p:cNvSpPr>
            <a:spLocks noGrp="1"/>
          </p:cNvSpPr>
          <p:nvPr>
            <p:ph type="title"/>
          </p:nvPr>
        </p:nvSpPr>
        <p:spPr/>
        <p:txBody>
          <a:bodyPr/>
          <a:lstStyle/>
          <a:p>
            <a:r>
              <a:rPr lang="en-US" dirty="0"/>
              <a:t>Things to think about	adding…</a:t>
            </a:r>
          </a:p>
        </p:txBody>
      </p:sp>
      <p:sp>
        <p:nvSpPr>
          <p:cNvPr id="3" name="Content Placeholder 2">
            <a:extLst>
              <a:ext uri="{FF2B5EF4-FFF2-40B4-BE49-F238E27FC236}">
                <a16:creationId xmlns:a16="http://schemas.microsoft.com/office/drawing/2014/main" id="{886FA533-239A-96FF-5568-769A5E813915}"/>
              </a:ext>
            </a:extLst>
          </p:cNvPr>
          <p:cNvSpPr>
            <a:spLocks noGrp="1"/>
          </p:cNvSpPr>
          <p:nvPr>
            <p:ph idx="1"/>
          </p:nvPr>
        </p:nvSpPr>
        <p:spPr/>
        <p:txBody>
          <a:bodyPr/>
          <a:lstStyle/>
          <a:p>
            <a:r>
              <a:rPr lang="en-US" dirty="0"/>
              <a:t>Vision</a:t>
            </a:r>
          </a:p>
          <a:p>
            <a:r>
              <a:rPr lang="en-US" dirty="0"/>
              <a:t>CPEMS covers a portion of dental OR we add dental to State of WI plan with WRS.  Currently we have a separate plan.</a:t>
            </a:r>
          </a:p>
          <a:p>
            <a:r>
              <a:rPr lang="en-US" dirty="0"/>
              <a:t>Accident Plan through Securian Financial.</a:t>
            </a:r>
          </a:p>
          <a:p>
            <a:r>
              <a:rPr lang="en-US" dirty="0"/>
              <a:t>We can discuss this in October 2026 when we will have updated numbers and options.</a:t>
            </a:r>
          </a:p>
        </p:txBody>
      </p:sp>
    </p:spTree>
    <p:extLst>
      <p:ext uri="{BB962C8B-B14F-4D97-AF65-F5344CB8AC3E}">
        <p14:creationId xmlns:p14="http://schemas.microsoft.com/office/powerpoint/2010/main" val="4176113680"/>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2032</TotalTime>
  <Words>828</Words>
  <Application>Microsoft Office PowerPoint</Application>
  <PresentationFormat>Widescreen</PresentationFormat>
  <Paragraphs>144</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Calisto MT</vt:lpstr>
      <vt:lpstr>Neue Haas Grotesk Text Pro</vt:lpstr>
      <vt:lpstr>Univers Condensed</vt:lpstr>
      <vt:lpstr>ChronicleVTI</vt:lpstr>
      <vt:lpstr>CPEMS 2025 and 2026</vt:lpstr>
      <vt:lpstr>2025 Numbers </vt:lpstr>
      <vt:lpstr>2025 Numbers</vt:lpstr>
      <vt:lpstr>WRS</vt:lpstr>
      <vt:lpstr>Health Insurance</vt:lpstr>
      <vt:lpstr>Income Continuation Insurance</vt:lpstr>
      <vt:lpstr>Dental</vt:lpstr>
      <vt:lpstr>Life Insurance</vt:lpstr>
      <vt:lpstr>Things to think about adding…</vt:lpstr>
      <vt:lpstr>Wisconsin EMS Association (WEMSA)</vt:lpstr>
      <vt:lpstr>Goals for 2026</vt:lpstr>
      <vt:lpstr>Community AEMT Program</vt:lpstr>
      <vt:lpstr>2026 Delegation's</vt:lpstr>
      <vt:lpstr>Continued…..</vt:lpstr>
      <vt:lpstr>Things to keep in mind….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Holly Ellickson</dc:creator>
  <cp:lastModifiedBy>Holly Ellickson</cp:lastModifiedBy>
  <cp:revision>1</cp:revision>
  <dcterms:created xsi:type="dcterms:W3CDTF">2026-01-04T16:07:59Z</dcterms:created>
  <dcterms:modified xsi:type="dcterms:W3CDTF">2026-01-21T21:57:54Z</dcterms:modified>
</cp:coreProperties>
</file>